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76" r:id="rId3"/>
    <p:sldId id="277" r:id="rId4"/>
    <p:sldId id="278" r:id="rId5"/>
    <p:sldId id="257" r:id="rId6"/>
    <p:sldId id="258" r:id="rId7"/>
    <p:sldId id="259" r:id="rId8"/>
    <p:sldId id="260" r:id="rId9"/>
    <p:sldId id="261" r:id="rId10"/>
    <p:sldId id="262" r:id="rId11"/>
    <p:sldId id="268" r:id="rId12"/>
    <p:sldId id="263" r:id="rId13"/>
    <p:sldId id="269" r:id="rId14"/>
    <p:sldId id="270" r:id="rId15"/>
    <p:sldId id="274" r:id="rId16"/>
    <p:sldId id="264" r:id="rId17"/>
    <p:sldId id="265" r:id="rId18"/>
    <p:sldId id="266" r:id="rId19"/>
    <p:sldId id="267" r:id="rId20"/>
    <p:sldId id="272" r:id="rId21"/>
    <p:sldId id="273" r:id="rId22"/>
    <p:sldId id="279"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24" userDrawn="1">
          <p15:clr>
            <a:srgbClr val="A4A3A4"/>
          </p15:clr>
        </p15:guide>
        <p15:guide id="2" pos="3216">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3" d="100"/>
          <a:sy n="113" d="100"/>
        </p:scale>
        <p:origin x="-1506" y="-96"/>
      </p:cViewPr>
      <p:guideLst>
        <p:guide orient="horz" pos="624"/>
        <p:guide orient="horz" pos="4272"/>
        <p:guide pos="3216"/>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it-IT"/>
  <c:chart>
    <c:plotArea>
      <c:layout/>
      <c:barChart>
        <c:barDir val="col"/>
        <c:grouping val="clustered"/>
        <c:ser>
          <c:idx val="0"/>
          <c:order val="0"/>
          <c:tx>
            <c:strRef>
              <c:f>Foglio1!$B$1</c:f>
              <c:strCache>
                <c:ptCount val="1"/>
                <c:pt idx="0">
                  <c:v># of applications submitted</c:v>
                </c:pt>
              </c:strCache>
            </c:strRef>
          </c:tx>
          <c:spPr>
            <a:solidFill>
              <a:schemeClr val="accent1"/>
            </a:solidFill>
          </c:spPr>
          <c:dLbls>
            <c:spPr>
              <a:noFill/>
              <a:ln>
                <a:noFill/>
              </a:ln>
              <a:effectLst/>
            </c:spPr>
            <c:txPr>
              <a:bodyPr/>
              <a:lstStyle/>
              <a:p>
                <a:pPr>
                  <a:defRPr sz="1400">
                    <a:latin typeface="Book Antiqua" pitchFamily="18" charset="0"/>
                  </a:defRPr>
                </a:pPr>
                <a:endParaRPr lang="it-IT"/>
              </a:p>
            </c:txPr>
            <c:showVal val="1"/>
            <c:extLst xmlns:c16r2="http://schemas.microsoft.com/office/drawing/2015/06/chart">
              <c:ext xmlns:c15="http://schemas.microsoft.com/office/drawing/2012/chart" uri="{CE6537A1-D6FC-4f65-9D91-7224C49458BB}">
                <c15:layout/>
                <c15:showLeaderLines val="0"/>
              </c:ext>
            </c:extLst>
          </c:dLbls>
          <c:cat>
            <c:strRef>
              <c:f>Foglio1!$A$2:$A$4</c:f>
              <c:strCache>
                <c:ptCount val="3"/>
                <c:pt idx="0">
                  <c:v>2015 call</c:v>
                </c:pt>
                <c:pt idx="1">
                  <c:v>2016 call</c:v>
                </c:pt>
                <c:pt idx="2">
                  <c:v>2017 call</c:v>
                </c:pt>
              </c:strCache>
            </c:strRef>
          </c:cat>
          <c:val>
            <c:numRef>
              <c:f>Foglio1!$B$2:$B$4</c:f>
              <c:numCache>
                <c:formatCode>General</c:formatCode>
                <c:ptCount val="3"/>
                <c:pt idx="0">
                  <c:v>94</c:v>
                </c:pt>
                <c:pt idx="1">
                  <c:v>89</c:v>
                </c:pt>
                <c:pt idx="2">
                  <c:v>95</c:v>
                </c:pt>
              </c:numCache>
            </c:numRef>
          </c:val>
          <c:extLst xmlns:c16r2="http://schemas.microsoft.com/office/drawing/2015/06/chart">
            <c:ext xmlns:c16="http://schemas.microsoft.com/office/drawing/2014/chart" uri="{C3380CC4-5D6E-409C-BE32-E72D297353CC}">
              <c16:uniqueId val="{00000000-DF67-411C-B39A-E4174285D198}"/>
            </c:ext>
          </c:extLst>
        </c:ser>
        <c:ser>
          <c:idx val="1"/>
          <c:order val="1"/>
          <c:tx>
            <c:strRef>
              <c:f>Foglio1!$C$1</c:f>
              <c:strCache>
                <c:ptCount val="1"/>
                <c:pt idx="0">
                  <c:v># of applications approved</c:v>
                </c:pt>
              </c:strCache>
            </c:strRef>
          </c:tx>
          <c:spPr>
            <a:solidFill>
              <a:srgbClr val="FFCC00"/>
            </a:solidFill>
          </c:spPr>
          <c:dLbls>
            <c:spPr>
              <a:noFill/>
              <a:ln>
                <a:noFill/>
              </a:ln>
              <a:effectLst/>
            </c:spPr>
            <c:txPr>
              <a:bodyPr/>
              <a:lstStyle/>
              <a:p>
                <a:pPr>
                  <a:defRPr sz="1400">
                    <a:latin typeface="Book Antiqua" pitchFamily="18" charset="0"/>
                  </a:defRPr>
                </a:pPr>
                <a:endParaRPr lang="it-IT"/>
              </a:p>
            </c:txPr>
            <c:showVal val="1"/>
            <c:extLst xmlns:c16r2="http://schemas.microsoft.com/office/drawing/2015/06/chart">
              <c:ext xmlns:c15="http://schemas.microsoft.com/office/drawing/2012/chart" uri="{CE6537A1-D6FC-4f65-9D91-7224C49458BB}">
                <c15:layout/>
                <c15:showLeaderLines val="0"/>
              </c:ext>
            </c:extLst>
          </c:dLbls>
          <c:cat>
            <c:strRef>
              <c:f>Foglio1!$A$2:$A$4</c:f>
              <c:strCache>
                <c:ptCount val="3"/>
                <c:pt idx="0">
                  <c:v>2015 call</c:v>
                </c:pt>
                <c:pt idx="1">
                  <c:v>2016 call</c:v>
                </c:pt>
                <c:pt idx="2">
                  <c:v>2017 call</c:v>
                </c:pt>
              </c:strCache>
            </c:strRef>
          </c:cat>
          <c:val>
            <c:numRef>
              <c:f>Foglio1!$C$2:$C$4</c:f>
              <c:numCache>
                <c:formatCode>General</c:formatCode>
                <c:ptCount val="3"/>
                <c:pt idx="0">
                  <c:v>41</c:v>
                </c:pt>
                <c:pt idx="1">
                  <c:v>52</c:v>
                </c:pt>
                <c:pt idx="2">
                  <c:v>49</c:v>
                </c:pt>
              </c:numCache>
            </c:numRef>
          </c:val>
          <c:extLst xmlns:c16r2="http://schemas.microsoft.com/office/drawing/2015/06/chart">
            <c:ext xmlns:c16="http://schemas.microsoft.com/office/drawing/2014/chart" uri="{C3380CC4-5D6E-409C-BE32-E72D297353CC}">
              <c16:uniqueId val="{00000001-DF67-411C-B39A-E4174285D198}"/>
            </c:ext>
          </c:extLst>
        </c:ser>
        <c:dLbls/>
        <c:axId val="237958656"/>
        <c:axId val="237960192"/>
      </c:barChart>
      <c:catAx>
        <c:axId val="237958656"/>
        <c:scaling>
          <c:orientation val="minMax"/>
        </c:scaling>
        <c:axPos val="b"/>
        <c:numFmt formatCode="General" sourceLinked="1"/>
        <c:tickLblPos val="nextTo"/>
        <c:txPr>
          <a:bodyPr/>
          <a:lstStyle/>
          <a:p>
            <a:pPr>
              <a:defRPr sz="1400">
                <a:latin typeface="Book Antiqua" pitchFamily="18" charset="0"/>
              </a:defRPr>
            </a:pPr>
            <a:endParaRPr lang="it-IT"/>
          </a:p>
        </c:txPr>
        <c:crossAx val="237960192"/>
        <c:crosses val="autoZero"/>
        <c:auto val="1"/>
        <c:lblAlgn val="ctr"/>
        <c:lblOffset val="100"/>
      </c:catAx>
      <c:valAx>
        <c:axId val="237960192"/>
        <c:scaling>
          <c:orientation val="minMax"/>
        </c:scaling>
        <c:axPos val="l"/>
        <c:majorGridlines>
          <c:spPr>
            <a:ln>
              <a:solidFill>
                <a:schemeClr val="bg1"/>
              </a:solidFill>
            </a:ln>
          </c:spPr>
        </c:majorGridlines>
        <c:numFmt formatCode="General" sourceLinked="1"/>
        <c:tickLblPos val="nextTo"/>
        <c:txPr>
          <a:bodyPr/>
          <a:lstStyle/>
          <a:p>
            <a:pPr>
              <a:defRPr sz="1400">
                <a:latin typeface="Book Antiqua" pitchFamily="18" charset="0"/>
              </a:defRPr>
            </a:pPr>
            <a:endParaRPr lang="it-IT"/>
          </a:p>
        </c:txPr>
        <c:crossAx val="237958656"/>
        <c:crosses val="autoZero"/>
        <c:crossBetween val="between"/>
      </c:valAx>
    </c:plotArea>
    <c:legend>
      <c:legendPos val="r"/>
      <c:layout/>
      <c:txPr>
        <a:bodyPr/>
        <a:lstStyle/>
        <a:p>
          <a:pPr>
            <a:defRPr sz="1400">
              <a:latin typeface="Book Antiqua" pitchFamily="18" charset="0"/>
            </a:defRPr>
          </a:pPr>
          <a:endParaRPr lang="it-IT"/>
        </a:p>
      </c:txPr>
    </c:legend>
    <c:plotVisOnly val="1"/>
    <c:dispBlanksAs val="gap"/>
  </c:chart>
  <c:txPr>
    <a:bodyPr/>
    <a:lstStyle/>
    <a:p>
      <a:pPr>
        <a:defRPr sz="1800"/>
      </a:pPr>
      <a:endParaRPr lang="it-IT"/>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076CF-F01B-4126-9332-E1E3AA39BBB1}"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DC4A899E-4C31-4657-A697-A4DF9186E76D}">
      <dgm:prSet phldrT="[Testo]" custT="1"/>
      <dgm:spPr/>
      <dgm:t>
        <a:bodyPr/>
        <a:lstStyle/>
        <a:p>
          <a:pPr defTabSz="1066800">
            <a:lnSpc>
              <a:spcPct val="90000"/>
            </a:lnSpc>
            <a:spcBef>
              <a:spcPct val="0"/>
            </a:spcBef>
            <a:spcAft>
              <a:spcPct val="35000"/>
            </a:spcAft>
          </a:pPr>
          <a:r>
            <a:rPr lang="en-GB" sz="2000" dirty="0" smtClean="0">
              <a:latin typeface="Book Antiqua" pitchFamily="18" charset="0"/>
            </a:rPr>
            <a:t>Key Action </a:t>
          </a:r>
          <a:r>
            <a:rPr lang="en-GB" sz="2000" dirty="0" smtClean="0">
              <a:latin typeface="Book Antiqua" pitchFamily="18" charset="0"/>
            </a:rPr>
            <a:t>1</a:t>
          </a:r>
          <a:endParaRPr lang="en-GB" sz="2000" dirty="0">
            <a:latin typeface="Book Antiqua" pitchFamily="18" charset="0"/>
          </a:endParaRPr>
        </a:p>
      </dgm:t>
    </dgm:pt>
    <dgm:pt modelId="{00C1C137-EB1C-4801-B69E-EF172CB41100}" type="parTrans" cxnId="{EA46D71B-29C9-478D-82AD-718D19A2BFE3}">
      <dgm:prSet/>
      <dgm:spPr/>
      <dgm:t>
        <a:bodyPr/>
        <a:lstStyle/>
        <a:p>
          <a:endParaRPr lang="en-GB" sz="1600">
            <a:latin typeface="Book Antiqua" pitchFamily="18" charset="0"/>
          </a:endParaRPr>
        </a:p>
      </dgm:t>
    </dgm:pt>
    <dgm:pt modelId="{D2B832F7-97EB-4271-A76E-21FB5701A4AA}" type="sibTrans" cxnId="{EA46D71B-29C9-478D-82AD-718D19A2BFE3}">
      <dgm:prSet/>
      <dgm:spPr/>
      <dgm:t>
        <a:bodyPr/>
        <a:lstStyle/>
        <a:p>
          <a:endParaRPr lang="en-GB" sz="1600">
            <a:latin typeface="Book Antiqua" pitchFamily="18" charset="0"/>
          </a:endParaRPr>
        </a:p>
      </dgm:t>
    </dgm:pt>
    <dgm:pt modelId="{B596BD44-067D-42F2-989E-6EF8EB46BAAF}">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200" b="1" dirty="0" smtClean="0">
              <a:latin typeface="Book Antiqua" pitchFamily="18" charset="0"/>
            </a:rPr>
            <a:t>MOBILITY </a:t>
          </a:r>
          <a:r>
            <a:rPr lang="en-GB" sz="1200" b="1" dirty="0" smtClean="0">
              <a:latin typeface="Book Antiqua" pitchFamily="18" charset="0"/>
            </a:rPr>
            <a:t>OF INDIVIDUALS</a:t>
          </a:r>
          <a:endParaRPr lang="en-GB" sz="1200" b="1" dirty="0">
            <a:latin typeface="Book Antiqua" pitchFamily="18" charset="0"/>
          </a:endParaRPr>
        </a:p>
      </dgm:t>
    </dgm:pt>
    <dgm:pt modelId="{1AB1A60D-9D5E-4D36-A86E-9ED427B09C69}" type="parTrans" cxnId="{E30A0BEE-0BEA-4959-9E7A-2EEDD2E37C31}">
      <dgm:prSet/>
      <dgm:spPr/>
      <dgm:t>
        <a:bodyPr/>
        <a:lstStyle/>
        <a:p>
          <a:endParaRPr lang="en-GB" sz="1600">
            <a:latin typeface="Book Antiqua" pitchFamily="18" charset="0"/>
          </a:endParaRPr>
        </a:p>
      </dgm:t>
    </dgm:pt>
    <dgm:pt modelId="{AB3A67FE-9617-46FE-BDF8-21A5A5A9DED5}" type="sibTrans" cxnId="{E30A0BEE-0BEA-4959-9E7A-2EEDD2E37C31}">
      <dgm:prSet/>
      <dgm:spPr/>
      <dgm:t>
        <a:bodyPr/>
        <a:lstStyle/>
        <a:p>
          <a:endParaRPr lang="en-GB" sz="1600">
            <a:latin typeface="Book Antiqua" pitchFamily="18" charset="0"/>
          </a:endParaRPr>
        </a:p>
      </dgm:t>
    </dgm:pt>
    <dgm:pt modelId="{AC9DE25C-EC5C-44CA-AF39-777910AC14F9}">
      <dgm:prSet phldrT="[Testo]" custT="1"/>
      <dgm:spPr/>
      <dgm:t>
        <a:bodyPr/>
        <a:lstStyle/>
        <a:p>
          <a:pPr defTabSz="1066800">
            <a:lnSpc>
              <a:spcPct val="90000"/>
            </a:lnSpc>
            <a:spcBef>
              <a:spcPct val="0"/>
            </a:spcBef>
            <a:spcAft>
              <a:spcPct val="35000"/>
            </a:spcAft>
          </a:pPr>
          <a:r>
            <a:rPr lang="en-GB" sz="2000" dirty="0" smtClean="0">
              <a:latin typeface="Book Antiqua" pitchFamily="18" charset="0"/>
            </a:rPr>
            <a:t>Key </a:t>
          </a:r>
          <a:r>
            <a:rPr lang="en-GB" sz="2000" dirty="0" smtClean="0">
              <a:latin typeface="Book Antiqua" pitchFamily="18" charset="0"/>
            </a:rPr>
            <a:t>Action 2</a:t>
          </a:r>
          <a:endParaRPr lang="en-GB" sz="2000" dirty="0">
            <a:latin typeface="Book Antiqua" pitchFamily="18" charset="0"/>
          </a:endParaRPr>
        </a:p>
      </dgm:t>
    </dgm:pt>
    <dgm:pt modelId="{B0495CDE-4988-4E92-B023-BB4D8031A19D}" type="parTrans" cxnId="{CEB1EA22-C7F0-4A4D-854C-95CDA58D51B6}">
      <dgm:prSet/>
      <dgm:spPr/>
      <dgm:t>
        <a:bodyPr/>
        <a:lstStyle/>
        <a:p>
          <a:endParaRPr lang="en-GB" sz="1600">
            <a:latin typeface="Book Antiqua" pitchFamily="18" charset="0"/>
          </a:endParaRPr>
        </a:p>
      </dgm:t>
    </dgm:pt>
    <dgm:pt modelId="{DC05745D-4518-4665-8488-895CAC04A748}" type="sibTrans" cxnId="{CEB1EA22-C7F0-4A4D-854C-95CDA58D51B6}">
      <dgm:prSet/>
      <dgm:spPr/>
      <dgm:t>
        <a:bodyPr/>
        <a:lstStyle/>
        <a:p>
          <a:endParaRPr lang="en-GB" sz="1600">
            <a:latin typeface="Book Antiqua" pitchFamily="18" charset="0"/>
          </a:endParaRPr>
        </a:p>
      </dgm:t>
    </dgm:pt>
    <dgm:pt modelId="{7B9FCC02-B2AD-4078-9568-86BC6FFC5FEF}">
      <dgm:prSet phldrT="[Testo]" custT="1"/>
      <dgm:spPr/>
      <dgm:t>
        <a:bodyPr/>
        <a:lstStyle/>
        <a:p>
          <a:r>
            <a:rPr lang="en-GB" sz="1200" dirty="0" smtClean="0">
              <a:latin typeface="Book Antiqua" pitchFamily="18" charset="0"/>
            </a:rPr>
            <a:t>Transnational Strategic Partnerships</a:t>
          </a:r>
          <a:endParaRPr lang="en-GB" sz="1200" dirty="0">
            <a:latin typeface="Book Antiqua" pitchFamily="18" charset="0"/>
          </a:endParaRPr>
        </a:p>
      </dgm:t>
    </dgm:pt>
    <dgm:pt modelId="{FEF016D0-B3A3-4441-B989-7D1A5AFFEB8B}" type="parTrans" cxnId="{C12F053D-B65E-4C14-8DBF-E92FBE4C4942}">
      <dgm:prSet/>
      <dgm:spPr/>
      <dgm:t>
        <a:bodyPr/>
        <a:lstStyle/>
        <a:p>
          <a:endParaRPr lang="en-GB" sz="1600">
            <a:latin typeface="Book Antiqua" pitchFamily="18" charset="0"/>
          </a:endParaRPr>
        </a:p>
      </dgm:t>
    </dgm:pt>
    <dgm:pt modelId="{3BE7BA44-0D72-479F-9F46-E1C89F1D6D7B}" type="sibTrans" cxnId="{C12F053D-B65E-4C14-8DBF-E92FBE4C4942}">
      <dgm:prSet/>
      <dgm:spPr/>
      <dgm:t>
        <a:bodyPr/>
        <a:lstStyle/>
        <a:p>
          <a:endParaRPr lang="en-GB" sz="1600">
            <a:latin typeface="Book Antiqua" pitchFamily="18" charset="0"/>
          </a:endParaRPr>
        </a:p>
      </dgm:t>
    </dgm:pt>
    <dgm:pt modelId="{437D2FFE-BCB6-4199-87E9-14955B54B07F}">
      <dgm:prSet phldrT="[Testo]" custT="1"/>
      <dgm:spPr/>
      <dgm:t>
        <a:bodyPr/>
        <a:lstStyle/>
        <a:p>
          <a:r>
            <a:rPr lang="en-GB" sz="1200" dirty="0" smtClean="0">
              <a:latin typeface="Book Antiqua" pitchFamily="18" charset="0"/>
            </a:rPr>
            <a:t>Knowledge Alliances &amp; Sector Skills alliances</a:t>
          </a:r>
          <a:endParaRPr lang="en-GB" sz="1200" dirty="0">
            <a:latin typeface="Book Antiqua" pitchFamily="18" charset="0"/>
          </a:endParaRPr>
        </a:p>
      </dgm:t>
    </dgm:pt>
    <dgm:pt modelId="{36CCC0DB-1F43-4FE3-905A-41E6AC73808D}" type="parTrans" cxnId="{1E26DF17-BF8B-40BE-988E-95DEFDCC03D2}">
      <dgm:prSet/>
      <dgm:spPr/>
      <dgm:t>
        <a:bodyPr/>
        <a:lstStyle/>
        <a:p>
          <a:endParaRPr lang="en-GB" sz="1600">
            <a:latin typeface="Book Antiqua" pitchFamily="18" charset="0"/>
          </a:endParaRPr>
        </a:p>
      </dgm:t>
    </dgm:pt>
    <dgm:pt modelId="{A63B998F-5D64-4586-A19C-5385CCAE504C}" type="sibTrans" cxnId="{1E26DF17-BF8B-40BE-988E-95DEFDCC03D2}">
      <dgm:prSet/>
      <dgm:spPr/>
      <dgm:t>
        <a:bodyPr/>
        <a:lstStyle/>
        <a:p>
          <a:endParaRPr lang="en-GB" sz="1600">
            <a:latin typeface="Book Antiqua" pitchFamily="18" charset="0"/>
          </a:endParaRPr>
        </a:p>
      </dgm:t>
    </dgm:pt>
    <dgm:pt modelId="{8B1C0699-9182-43F5-9A4F-FD6BBCFAD04D}">
      <dgm:prSet phldrT="[Testo]" custT="1"/>
      <dgm:spPr/>
      <dgm:t>
        <a:bodyPr/>
        <a:lstStyle/>
        <a:p>
          <a:r>
            <a:rPr lang="en-GB" sz="2000" dirty="0" smtClean="0">
              <a:latin typeface="Book Antiqua" pitchFamily="18" charset="0"/>
            </a:rPr>
            <a:t>Key Action 3 </a:t>
          </a:r>
          <a:endParaRPr lang="en-GB" sz="2000" dirty="0">
            <a:latin typeface="Book Antiqua" pitchFamily="18" charset="0"/>
          </a:endParaRPr>
        </a:p>
      </dgm:t>
    </dgm:pt>
    <dgm:pt modelId="{3E30102D-B5BB-46A1-BE10-22BD0710A9AB}" type="parTrans" cxnId="{727FC4AC-4C92-49FF-982D-CEAD8D37BBA0}">
      <dgm:prSet/>
      <dgm:spPr/>
      <dgm:t>
        <a:bodyPr/>
        <a:lstStyle/>
        <a:p>
          <a:endParaRPr lang="en-GB" sz="1600">
            <a:latin typeface="Book Antiqua" pitchFamily="18" charset="0"/>
          </a:endParaRPr>
        </a:p>
      </dgm:t>
    </dgm:pt>
    <dgm:pt modelId="{AAB8505D-4AE1-412A-8D61-D9E1884341BB}" type="sibTrans" cxnId="{727FC4AC-4C92-49FF-982D-CEAD8D37BBA0}">
      <dgm:prSet/>
      <dgm:spPr/>
      <dgm:t>
        <a:bodyPr/>
        <a:lstStyle/>
        <a:p>
          <a:endParaRPr lang="en-GB" sz="1600">
            <a:latin typeface="Book Antiqua" pitchFamily="18" charset="0"/>
          </a:endParaRPr>
        </a:p>
      </dgm:t>
    </dgm:pt>
    <dgm:pt modelId="{C7B95CFA-6A02-4F96-9877-7EAD4FB77A3C}">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200" b="1" dirty="0" smtClean="0">
              <a:latin typeface="Book Antiqua" pitchFamily="18" charset="0"/>
            </a:rPr>
            <a:t>SUPPORT FOR POLICY REFORM </a:t>
          </a:r>
        </a:p>
      </dgm:t>
    </dgm:pt>
    <dgm:pt modelId="{35EBE273-4071-48DE-AE0B-3516E1C28F12}" type="parTrans" cxnId="{25CC5F38-083D-4FBA-A775-4F27A23F75F7}">
      <dgm:prSet/>
      <dgm:spPr/>
      <dgm:t>
        <a:bodyPr/>
        <a:lstStyle/>
        <a:p>
          <a:endParaRPr lang="en-GB" sz="1600">
            <a:latin typeface="Book Antiqua" pitchFamily="18" charset="0"/>
          </a:endParaRPr>
        </a:p>
      </dgm:t>
    </dgm:pt>
    <dgm:pt modelId="{13D8C128-FFC3-4FD3-B2FE-0A91B4F82D2A}" type="sibTrans" cxnId="{25CC5F38-083D-4FBA-A775-4F27A23F75F7}">
      <dgm:prSet/>
      <dgm:spPr/>
      <dgm:t>
        <a:bodyPr/>
        <a:lstStyle/>
        <a:p>
          <a:endParaRPr lang="en-GB" sz="1600">
            <a:latin typeface="Book Antiqua" pitchFamily="18" charset="0"/>
          </a:endParaRPr>
        </a:p>
      </dgm:t>
    </dgm:pt>
    <dgm:pt modelId="{26BDF33F-1DC4-43DD-BC84-1C0A8996F675}">
      <dgm:prSet phldrT="[Testo]" custT="1"/>
      <dgm:spPr/>
      <dgm:t>
        <a:bodyPr/>
        <a:lstStyle/>
        <a:p>
          <a:pPr marL="0" indent="0" defTabSz="577850">
            <a:lnSpc>
              <a:spcPct val="90000"/>
            </a:lnSpc>
            <a:spcBef>
              <a:spcPct val="0"/>
            </a:spcBef>
            <a:spcAft>
              <a:spcPct val="15000"/>
            </a:spcAft>
            <a:buNone/>
          </a:pPr>
          <a:r>
            <a:rPr lang="en-GB" sz="1200" dirty="0" smtClean="0">
              <a:latin typeface="Book Antiqua" pitchFamily="18" charset="0"/>
            </a:rPr>
            <a:t>Initiatives for policy innovation</a:t>
          </a:r>
          <a:endParaRPr lang="en-GB" sz="1200" dirty="0">
            <a:latin typeface="Book Antiqua" pitchFamily="18" charset="0"/>
          </a:endParaRPr>
        </a:p>
      </dgm:t>
    </dgm:pt>
    <dgm:pt modelId="{7EE3291C-25A4-4461-ACFE-0E2841389112}" type="parTrans" cxnId="{ED08A4F4-D492-4D3B-8123-92F484FF8660}">
      <dgm:prSet/>
      <dgm:spPr/>
      <dgm:t>
        <a:bodyPr/>
        <a:lstStyle/>
        <a:p>
          <a:endParaRPr lang="en-GB" sz="1600">
            <a:latin typeface="Book Antiqua" pitchFamily="18" charset="0"/>
          </a:endParaRPr>
        </a:p>
      </dgm:t>
    </dgm:pt>
    <dgm:pt modelId="{212281BF-811F-4349-91F3-A5970B1E8104}" type="sibTrans" cxnId="{ED08A4F4-D492-4D3B-8123-92F484FF8660}">
      <dgm:prSet/>
      <dgm:spPr/>
      <dgm:t>
        <a:bodyPr/>
        <a:lstStyle/>
        <a:p>
          <a:endParaRPr lang="en-GB" sz="1600">
            <a:latin typeface="Book Antiqua" pitchFamily="18" charset="0"/>
          </a:endParaRPr>
        </a:p>
      </dgm:t>
    </dgm:pt>
    <dgm:pt modelId="{5A60545E-7AF8-4C69-B3E2-E115CAE87834}">
      <dgm:prSet phldrT="[Testo]" custT="1"/>
      <dgm:spPr/>
      <dgm:t>
        <a:bodyPr/>
        <a:lstStyle/>
        <a:p>
          <a:r>
            <a:rPr lang="en-US" sz="1200" dirty="0" smtClean="0">
              <a:latin typeface="Book Antiqua" pitchFamily="18" charset="0"/>
            </a:rPr>
            <a:t>Capacity-building projects</a:t>
          </a:r>
          <a:endParaRPr lang="en-GB" sz="1200" dirty="0">
            <a:latin typeface="Book Antiqua" pitchFamily="18" charset="0"/>
          </a:endParaRPr>
        </a:p>
      </dgm:t>
    </dgm:pt>
    <dgm:pt modelId="{02B785E4-BD59-4105-B911-9A7DAF2FB9BE}" type="parTrans" cxnId="{4944450D-65E6-42C6-A3CE-8B931D6DBFE6}">
      <dgm:prSet/>
      <dgm:spPr/>
      <dgm:t>
        <a:bodyPr/>
        <a:lstStyle/>
        <a:p>
          <a:endParaRPr lang="en-GB" sz="1600">
            <a:latin typeface="Book Antiqua" pitchFamily="18" charset="0"/>
          </a:endParaRPr>
        </a:p>
      </dgm:t>
    </dgm:pt>
    <dgm:pt modelId="{A0E52D3D-6691-43D7-839D-C5C448C04ADB}" type="sibTrans" cxnId="{4944450D-65E6-42C6-A3CE-8B931D6DBFE6}">
      <dgm:prSet/>
      <dgm:spPr/>
      <dgm:t>
        <a:bodyPr/>
        <a:lstStyle/>
        <a:p>
          <a:endParaRPr lang="en-GB" sz="1600">
            <a:latin typeface="Book Antiqua" pitchFamily="18" charset="0"/>
          </a:endParaRPr>
        </a:p>
      </dgm:t>
    </dgm:pt>
    <dgm:pt modelId="{B8BF0A1F-B785-4712-AB3E-A8CBE140DFD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0" dirty="0" smtClean="0">
              <a:latin typeface="Book Antiqua" pitchFamily="18" charset="0"/>
            </a:rPr>
            <a:t>Erasmus Mundus Joint Master Degrees</a:t>
          </a:r>
          <a:endParaRPr lang="en-GB" sz="1200" b="0" dirty="0" smtClean="0">
            <a:latin typeface="Book Antiqua" pitchFamily="18" charset="0"/>
          </a:endParaRPr>
        </a:p>
      </dgm:t>
    </dgm:pt>
    <dgm:pt modelId="{B13C0F89-B457-4986-ADCC-B50027CC7B3E}" type="parTrans" cxnId="{87F57249-576E-48B1-9538-0E2E38FB4AFE}">
      <dgm:prSet/>
      <dgm:spPr/>
      <dgm:t>
        <a:bodyPr/>
        <a:lstStyle/>
        <a:p>
          <a:endParaRPr lang="en-GB" sz="1600">
            <a:latin typeface="Book Antiqua" pitchFamily="18" charset="0"/>
          </a:endParaRPr>
        </a:p>
      </dgm:t>
    </dgm:pt>
    <dgm:pt modelId="{1F96056E-09C7-4370-9F10-527323A3BA91}" type="sibTrans" cxnId="{87F57249-576E-48B1-9538-0E2E38FB4AFE}">
      <dgm:prSet/>
      <dgm:spPr/>
      <dgm:t>
        <a:bodyPr/>
        <a:lstStyle/>
        <a:p>
          <a:endParaRPr lang="en-GB" sz="1600">
            <a:latin typeface="Book Antiqua" pitchFamily="18" charset="0"/>
          </a:endParaRPr>
        </a:p>
      </dgm:t>
    </dgm:pt>
    <dgm:pt modelId="{BAEC3C37-19FE-4D9D-8109-E4E0EF276EE1}">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0" dirty="0" smtClean="0">
              <a:latin typeface="Book Antiqua" pitchFamily="18" charset="0"/>
            </a:rPr>
            <a:t>EU </a:t>
          </a:r>
          <a:r>
            <a:rPr lang="en-US" sz="1200" b="0" dirty="0" smtClean="0">
              <a:latin typeface="Book Antiqua" pitchFamily="18" charset="0"/>
            </a:rPr>
            <a:t>and EXTRA EU </a:t>
          </a:r>
          <a:r>
            <a:rPr lang="en-US" sz="1200" b="0" dirty="0" smtClean="0">
              <a:latin typeface="Book Antiqua" pitchFamily="18" charset="0"/>
            </a:rPr>
            <a:t>mobility </a:t>
          </a:r>
          <a:r>
            <a:rPr lang="en-US" sz="1200" b="0" dirty="0" smtClean="0">
              <a:latin typeface="Book Antiqua" pitchFamily="18" charset="0"/>
            </a:rPr>
            <a:t>of learners and staff </a:t>
          </a:r>
          <a:endParaRPr lang="en-GB" sz="1200" b="0" dirty="0" smtClean="0">
            <a:latin typeface="Book Antiqua" pitchFamily="18" charset="0"/>
          </a:endParaRPr>
        </a:p>
      </dgm:t>
    </dgm:pt>
    <dgm:pt modelId="{B425DD0E-5853-4628-ABD7-6F3A4BE11379}" type="parTrans" cxnId="{7E46BCD1-00DB-4E0F-83CB-C9BFF958CF36}">
      <dgm:prSet/>
      <dgm:spPr/>
      <dgm:t>
        <a:bodyPr/>
        <a:lstStyle/>
        <a:p>
          <a:endParaRPr lang="en-GB" sz="1600">
            <a:latin typeface="Book Antiqua" pitchFamily="18" charset="0"/>
          </a:endParaRPr>
        </a:p>
      </dgm:t>
    </dgm:pt>
    <dgm:pt modelId="{FFF011E9-6402-4F32-B2E8-53751700E85B}" type="sibTrans" cxnId="{7E46BCD1-00DB-4E0F-83CB-C9BFF958CF36}">
      <dgm:prSet/>
      <dgm:spPr/>
      <dgm:t>
        <a:bodyPr/>
        <a:lstStyle/>
        <a:p>
          <a:endParaRPr lang="en-GB" sz="1600">
            <a:latin typeface="Book Antiqua" pitchFamily="18" charset="0"/>
          </a:endParaRPr>
        </a:p>
      </dgm:t>
    </dgm:pt>
    <dgm:pt modelId="{6B0657E2-FB78-4AE0-953A-C0B4FB443D0D}">
      <dgm:prSet phldrT="[Testo]" custT="1"/>
      <dgm:spPr/>
      <dgm:t>
        <a:bodyPr/>
        <a:lstStyle/>
        <a:p>
          <a:r>
            <a:rPr lang="en-US" sz="1200" b="1" dirty="0" smtClean="0">
              <a:latin typeface="Book Antiqua" pitchFamily="18" charset="0"/>
            </a:rPr>
            <a:t>COOPERATION FOR INNOVATION AND THE EXCHANGE OF GOOD PRACTICES</a:t>
          </a:r>
          <a:endParaRPr lang="en-GB" sz="1200" b="1" dirty="0">
            <a:latin typeface="Book Antiqua" pitchFamily="18" charset="0"/>
          </a:endParaRPr>
        </a:p>
      </dgm:t>
    </dgm:pt>
    <dgm:pt modelId="{57377D4E-EFFA-45BE-AB95-4E60A4472317}" type="parTrans" cxnId="{0EF351A2-443D-48FA-B94D-1AA27C773202}">
      <dgm:prSet/>
      <dgm:spPr/>
      <dgm:t>
        <a:bodyPr/>
        <a:lstStyle/>
        <a:p>
          <a:endParaRPr lang="en-GB" sz="1600">
            <a:latin typeface="Book Antiqua" pitchFamily="18" charset="0"/>
          </a:endParaRPr>
        </a:p>
      </dgm:t>
    </dgm:pt>
    <dgm:pt modelId="{3B3C8A44-34CE-479C-AC85-608EAE5F03F2}" type="sibTrans" cxnId="{0EF351A2-443D-48FA-B94D-1AA27C773202}">
      <dgm:prSet/>
      <dgm:spPr/>
      <dgm:t>
        <a:bodyPr/>
        <a:lstStyle/>
        <a:p>
          <a:endParaRPr lang="en-GB" sz="1600">
            <a:latin typeface="Book Antiqua" pitchFamily="18" charset="0"/>
          </a:endParaRPr>
        </a:p>
      </dgm:t>
    </dgm:pt>
    <dgm:pt modelId="{29C45B97-C28F-4344-B79B-C3CBFDFAC621}">
      <dgm:prSet phldrT="[Testo]" custT="1"/>
      <dgm:spPr/>
      <dgm:t>
        <a:bodyPr/>
        <a:lstStyle/>
        <a:p>
          <a:pPr marL="0" indent="0" defTabSz="577850">
            <a:lnSpc>
              <a:spcPct val="90000"/>
            </a:lnSpc>
            <a:spcBef>
              <a:spcPct val="0"/>
            </a:spcBef>
            <a:spcAft>
              <a:spcPct val="15000"/>
            </a:spcAft>
            <a:buNone/>
          </a:pPr>
          <a:r>
            <a:rPr lang="en-US" sz="1200" dirty="0" smtClean="0">
              <a:latin typeface="Book Antiqua" pitchFamily="18" charset="0"/>
            </a:rPr>
            <a:t>Support to European policy tools</a:t>
          </a:r>
          <a:endParaRPr lang="en-GB" sz="1200" dirty="0">
            <a:latin typeface="Book Antiqua" pitchFamily="18" charset="0"/>
          </a:endParaRPr>
        </a:p>
      </dgm:t>
    </dgm:pt>
    <dgm:pt modelId="{E958499E-E0D6-4656-915D-F85DDB346023}" type="parTrans" cxnId="{06D55C49-12A6-4E48-A4B9-362371810EAA}">
      <dgm:prSet/>
      <dgm:spPr/>
      <dgm:t>
        <a:bodyPr/>
        <a:lstStyle/>
        <a:p>
          <a:endParaRPr lang="en-GB" sz="1600">
            <a:latin typeface="Book Antiqua" pitchFamily="18" charset="0"/>
          </a:endParaRPr>
        </a:p>
      </dgm:t>
    </dgm:pt>
    <dgm:pt modelId="{489AB0E5-42EF-445D-8C2A-57FBDFC0A781}" type="sibTrans" cxnId="{06D55C49-12A6-4E48-A4B9-362371810EAA}">
      <dgm:prSet/>
      <dgm:spPr/>
      <dgm:t>
        <a:bodyPr/>
        <a:lstStyle/>
        <a:p>
          <a:endParaRPr lang="en-GB" sz="1600">
            <a:latin typeface="Book Antiqua" pitchFamily="18" charset="0"/>
          </a:endParaRPr>
        </a:p>
      </dgm:t>
    </dgm:pt>
    <dgm:pt modelId="{91DC7788-C9BF-4174-8839-A779EF24E8A8}" type="pres">
      <dgm:prSet presAssocID="{935076CF-F01B-4126-9332-E1E3AA39BBB1}" presName="Name0" presStyleCnt="0">
        <dgm:presLayoutVars>
          <dgm:dir/>
          <dgm:animLvl val="lvl"/>
          <dgm:resizeHandles val="exact"/>
        </dgm:presLayoutVars>
      </dgm:prSet>
      <dgm:spPr/>
      <dgm:t>
        <a:bodyPr/>
        <a:lstStyle/>
        <a:p>
          <a:endParaRPr lang="en-GB"/>
        </a:p>
      </dgm:t>
    </dgm:pt>
    <dgm:pt modelId="{F7FA62EF-8650-4AC3-BE71-E035C1812967}" type="pres">
      <dgm:prSet presAssocID="{DC4A899E-4C31-4657-A697-A4DF9186E76D}" presName="linNode" presStyleCnt="0"/>
      <dgm:spPr/>
    </dgm:pt>
    <dgm:pt modelId="{CCE8E3D4-8CA3-4FE9-A2B5-22BCA4E8E1E6}" type="pres">
      <dgm:prSet presAssocID="{DC4A899E-4C31-4657-A697-A4DF9186E76D}" presName="parentText" presStyleLbl="node1" presStyleIdx="0" presStyleCnt="3" custScaleX="112773">
        <dgm:presLayoutVars>
          <dgm:chMax val="1"/>
          <dgm:bulletEnabled val="1"/>
        </dgm:presLayoutVars>
      </dgm:prSet>
      <dgm:spPr/>
      <dgm:t>
        <a:bodyPr/>
        <a:lstStyle/>
        <a:p>
          <a:endParaRPr lang="en-GB"/>
        </a:p>
      </dgm:t>
    </dgm:pt>
    <dgm:pt modelId="{F145C96C-022B-4872-BC78-184CD966F2F5}" type="pres">
      <dgm:prSet presAssocID="{DC4A899E-4C31-4657-A697-A4DF9186E76D}" presName="descendantText" presStyleLbl="alignAccFollowNode1" presStyleIdx="0" presStyleCnt="3" custScaleX="279519">
        <dgm:presLayoutVars>
          <dgm:bulletEnabled val="1"/>
        </dgm:presLayoutVars>
      </dgm:prSet>
      <dgm:spPr/>
      <dgm:t>
        <a:bodyPr/>
        <a:lstStyle/>
        <a:p>
          <a:endParaRPr lang="en-GB"/>
        </a:p>
      </dgm:t>
    </dgm:pt>
    <dgm:pt modelId="{BA903CDF-15E3-4744-B178-0D0F746FCD63}" type="pres">
      <dgm:prSet presAssocID="{D2B832F7-97EB-4271-A76E-21FB5701A4AA}" presName="sp" presStyleCnt="0"/>
      <dgm:spPr/>
    </dgm:pt>
    <dgm:pt modelId="{C217C155-9A78-44A8-A37D-4C0B76DB4134}" type="pres">
      <dgm:prSet presAssocID="{AC9DE25C-EC5C-44CA-AF39-777910AC14F9}" presName="linNode" presStyleCnt="0"/>
      <dgm:spPr/>
    </dgm:pt>
    <dgm:pt modelId="{42A6C810-D808-4CB2-B0E1-3C66F5E686D6}" type="pres">
      <dgm:prSet presAssocID="{AC9DE25C-EC5C-44CA-AF39-777910AC14F9}" presName="parentText" presStyleLbl="node1" presStyleIdx="1" presStyleCnt="3" custScaleX="51390" custLinFactNeighborX="-1174" custLinFactNeighborY="485">
        <dgm:presLayoutVars>
          <dgm:chMax val="1"/>
          <dgm:bulletEnabled val="1"/>
        </dgm:presLayoutVars>
      </dgm:prSet>
      <dgm:spPr/>
      <dgm:t>
        <a:bodyPr/>
        <a:lstStyle/>
        <a:p>
          <a:endParaRPr lang="en-GB"/>
        </a:p>
      </dgm:t>
    </dgm:pt>
    <dgm:pt modelId="{08149ACE-497B-404B-A874-1A40AA2245DA}" type="pres">
      <dgm:prSet presAssocID="{AC9DE25C-EC5C-44CA-AF39-777910AC14F9}" presName="descendantText" presStyleLbl="alignAccFollowNode1" presStyleIdx="1" presStyleCnt="3" custScaleX="103905" custLinFactNeighborX="-10" custLinFactNeighborY="1385">
        <dgm:presLayoutVars>
          <dgm:bulletEnabled val="1"/>
        </dgm:presLayoutVars>
      </dgm:prSet>
      <dgm:spPr/>
      <dgm:t>
        <a:bodyPr/>
        <a:lstStyle/>
        <a:p>
          <a:endParaRPr lang="en-GB"/>
        </a:p>
      </dgm:t>
    </dgm:pt>
    <dgm:pt modelId="{F1D8BE04-273B-41B3-8203-386FD862225C}" type="pres">
      <dgm:prSet presAssocID="{DC05745D-4518-4665-8488-895CAC04A748}" presName="sp" presStyleCnt="0"/>
      <dgm:spPr/>
    </dgm:pt>
    <dgm:pt modelId="{E7B99F1E-7BEE-4DD6-95A4-EA924D795269}" type="pres">
      <dgm:prSet presAssocID="{8B1C0699-9182-43F5-9A4F-FD6BBCFAD04D}" presName="linNode" presStyleCnt="0"/>
      <dgm:spPr/>
    </dgm:pt>
    <dgm:pt modelId="{2DD3B8B3-3F2B-4E8E-8508-621DD8E10569}" type="pres">
      <dgm:prSet presAssocID="{8B1C0699-9182-43F5-9A4F-FD6BBCFAD04D}" presName="parentText" presStyleLbl="node1" presStyleIdx="2" presStyleCnt="3" custScaleX="51380">
        <dgm:presLayoutVars>
          <dgm:chMax val="1"/>
          <dgm:bulletEnabled val="1"/>
        </dgm:presLayoutVars>
      </dgm:prSet>
      <dgm:spPr/>
      <dgm:t>
        <a:bodyPr/>
        <a:lstStyle/>
        <a:p>
          <a:endParaRPr lang="en-GB"/>
        </a:p>
      </dgm:t>
    </dgm:pt>
    <dgm:pt modelId="{6FFCD276-E008-477E-BF9F-0F686A747D9C}" type="pres">
      <dgm:prSet presAssocID="{8B1C0699-9182-43F5-9A4F-FD6BBCFAD04D}" presName="descendantText" presStyleLbl="alignAccFollowNode1" presStyleIdx="2" presStyleCnt="3" custScaleX="58995">
        <dgm:presLayoutVars>
          <dgm:bulletEnabled val="1"/>
        </dgm:presLayoutVars>
      </dgm:prSet>
      <dgm:spPr/>
      <dgm:t>
        <a:bodyPr/>
        <a:lstStyle/>
        <a:p>
          <a:endParaRPr lang="en-GB"/>
        </a:p>
      </dgm:t>
    </dgm:pt>
  </dgm:ptLst>
  <dgm:cxnLst>
    <dgm:cxn modelId="{CEB1EA22-C7F0-4A4D-854C-95CDA58D51B6}" srcId="{935076CF-F01B-4126-9332-E1E3AA39BBB1}" destId="{AC9DE25C-EC5C-44CA-AF39-777910AC14F9}" srcOrd="1" destOrd="0" parTransId="{B0495CDE-4988-4E92-B023-BB4D8031A19D}" sibTransId="{DC05745D-4518-4665-8488-895CAC04A748}"/>
    <dgm:cxn modelId="{1F22E6F2-6166-42B9-8E3D-BF80420A577B}" type="presOf" srcId="{6B0657E2-FB78-4AE0-953A-C0B4FB443D0D}" destId="{08149ACE-497B-404B-A874-1A40AA2245DA}" srcOrd="0" destOrd="0" presId="urn:microsoft.com/office/officeart/2005/8/layout/vList5"/>
    <dgm:cxn modelId="{06D55C49-12A6-4E48-A4B9-362371810EAA}" srcId="{8B1C0699-9182-43F5-9A4F-FD6BBCFAD04D}" destId="{29C45B97-C28F-4344-B79B-C3CBFDFAC621}" srcOrd="2" destOrd="0" parTransId="{E958499E-E0D6-4656-915D-F85DDB346023}" sibTransId="{489AB0E5-42EF-445D-8C2A-57FBDFC0A781}"/>
    <dgm:cxn modelId="{EA46D71B-29C9-478D-82AD-718D19A2BFE3}" srcId="{935076CF-F01B-4126-9332-E1E3AA39BBB1}" destId="{DC4A899E-4C31-4657-A697-A4DF9186E76D}" srcOrd="0" destOrd="0" parTransId="{00C1C137-EB1C-4801-B69E-EF172CB41100}" sibTransId="{D2B832F7-97EB-4271-A76E-21FB5701A4AA}"/>
    <dgm:cxn modelId="{269462E0-6F2D-4BB3-BC1F-686BCD1078FE}" type="presOf" srcId="{C7B95CFA-6A02-4F96-9877-7EAD4FB77A3C}" destId="{6FFCD276-E008-477E-BF9F-0F686A747D9C}" srcOrd="0" destOrd="0" presId="urn:microsoft.com/office/officeart/2005/8/layout/vList5"/>
    <dgm:cxn modelId="{502DDC17-583F-4AE4-B239-E746F83F2ED3}" type="presOf" srcId="{935076CF-F01B-4126-9332-E1E3AA39BBB1}" destId="{91DC7788-C9BF-4174-8839-A779EF24E8A8}" srcOrd="0" destOrd="0" presId="urn:microsoft.com/office/officeart/2005/8/layout/vList5"/>
    <dgm:cxn modelId="{727FC4AC-4C92-49FF-982D-CEAD8D37BBA0}" srcId="{935076CF-F01B-4126-9332-E1E3AA39BBB1}" destId="{8B1C0699-9182-43F5-9A4F-FD6BBCFAD04D}" srcOrd="2" destOrd="0" parTransId="{3E30102D-B5BB-46A1-BE10-22BD0710A9AB}" sibTransId="{AAB8505D-4AE1-412A-8D61-D9E1884341BB}"/>
    <dgm:cxn modelId="{A5343A4F-516D-48D4-B4B1-C8377DDC80A1}" type="presOf" srcId="{B8BF0A1F-B785-4712-AB3E-A8CBE140DFD6}" destId="{F145C96C-022B-4872-BC78-184CD966F2F5}" srcOrd="0" destOrd="2" presId="urn:microsoft.com/office/officeart/2005/8/layout/vList5"/>
    <dgm:cxn modelId="{1E26DF17-BF8B-40BE-988E-95DEFDCC03D2}" srcId="{AC9DE25C-EC5C-44CA-AF39-777910AC14F9}" destId="{437D2FFE-BCB6-4199-87E9-14955B54B07F}" srcOrd="2" destOrd="0" parTransId="{36CCC0DB-1F43-4FE3-905A-41E6AC73808D}" sibTransId="{A63B998F-5D64-4586-A19C-5385CCAE504C}"/>
    <dgm:cxn modelId="{8CB4FF90-B9A9-460F-953B-67DB1ECB6F27}" type="presOf" srcId="{B596BD44-067D-42F2-989E-6EF8EB46BAAF}" destId="{F145C96C-022B-4872-BC78-184CD966F2F5}" srcOrd="0" destOrd="0" presId="urn:microsoft.com/office/officeart/2005/8/layout/vList5"/>
    <dgm:cxn modelId="{EDE6EDFC-8D75-476D-8E30-AC7EE6C2E4AC}" type="presOf" srcId="{BAEC3C37-19FE-4D9D-8109-E4E0EF276EE1}" destId="{F145C96C-022B-4872-BC78-184CD966F2F5}" srcOrd="0" destOrd="1" presId="urn:microsoft.com/office/officeart/2005/8/layout/vList5"/>
    <dgm:cxn modelId="{8EBA8A45-567E-410E-8786-A7942400ECCD}" type="presOf" srcId="{26BDF33F-1DC4-43DD-BC84-1C0A8996F675}" destId="{6FFCD276-E008-477E-BF9F-0F686A747D9C}" srcOrd="0" destOrd="1" presId="urn:microsoft.com/office/officeart/2005/8/layout/vList5"/>
    <dgm:cxn modelId="{E30A0BEE-0BEA-4959-9E7A-2EEDD2E37C31}" srcId="{DC4A899E-4C31-4657-A697-A4DF9186E76D}" destId="{B596BD44-067D-42F2-989E-6EF8EB46BAAF}" srcOrd="0" destOrd="0" parTransId="{1AB1A60D-9D5E-4D36-A86E-9ED427B09C69}" sibTransId="{AB3A67FE-9617-46FE-BDF8-21A5A5A9DED5}"/>
    <dgm:cxn modelId="{724AE3A9-25A9-453B-8E67-39AF5FD3EA2E}" type="presOf" srcId="{7B9FCC02-B2AD-4078-9568-86BC6FFC5FEF}" destId="{08149ACE-497B-404B-A874-1A40AA2245DA}" srcOrd="0" destOrd="1" presId="urn:microsoft.com/office/officeart/2005/8/layout/vList5"/>
    <dgm:cxn modelId="{4944450D-65E6-42C6-A3CE-8B931D6DBFE6}" srcId="{AC9DE25C-EC5C-44CA-AF39-777910AC14F9}" destId="{5A60545E-7AF8-4C69-B3E2-E115CAE87834}" srcOrd="3" destOrd="0" parTransId="{02B785E4-BD59-4105-B911-9A7DAF2FB9BE}" sibTransId="{A0E52D3D-6691-43D7-839D-C5C448C04ADB}"/>
    <dgm:cxn modelId="{5489C591-0E09-4FD0-9DA6-CAF7D3BD86B9}" type="presOf" srcId="{437D2FFE-BCB6-4199-87E9-14955B54B07F}" destId="{08149ACE-497B-404B-A874-1A40AA2245DA}" srcOrd="0" destOrd="2" presId="urn:microsoft.com/office/officeart/2005/8/layout/vList5"/>
    <dgm:cxn modelId="{25CC5F38-083D-4FBA-A775-4F27A23F75F7}" srcId="{8B1C0699-9182-43F5-9A4F-FD6BBCFAD04D}" destId="{C7B95CFA-6A02-4F96-9877-7EAD4FB77A3C}" srcOrd="0" destOrd="0" parTransId="{35EBE273-4071-48DE-AE0B-3516E1C28F12}" sibTransId="{13D8C128-FFC3-4FD3-B2FE-0A91B4F82D2A}"/>
    <dgm:cxn modelId="{AE14016E-7487-4EF7-8034-35A60A3B340C}" type="presOf" srcId="{29C45B97-C28F-4344-B79B-C3CBFDFAC621}" destId="{6FFCD276-E008-477E-BF9F-0F686A747D9C}" srcOrd="0" destOrd="2" presId="urn:microsoft.com/office/officeart/2005/8/layout/vList5"/>
    <dgm:cxn modelId="{3155E74C-E423-43BC-B4A5-A581289FD2BB}" type="presOf" srcId="{5A60545E-7AF8-4C69-B3E2-E115CAE87834}" destId="{08149ACE-497B-404B-A874-1A40AA2245DA}" srcOrd="0" destOrd="3" presId="urn:microsoft.com/office/officeart/2005/8/layout/vList5"/>
    <dgm:cxn modelId="{C12F053D-B65E-4C14-8DBF-E92FBE4C4942}" srcId="{AC9DE25C-EC5C-44CA-AF39-777910AC14F9}" destId="{7B9FCC02-B2AD-4078-9568-86BC6FFC5FEF}" srcOrd="1" destOrd="0" parTransId="{FEF016D0-B3A3-4441-B989-7D1A5AFFEB8B}" sibTransId="{3BE7BA44-0D72-479F-9F46-E1C89F1D6D7B}"/>
    <dgm:cxn modelId="{87F57249-576E-48B1-9538-0E2E38FB4AFE}" srcId="{DC4A899E-4C31-4657-A697-A4DF9186E76D}" destId="{B8BF0A1F-B785-4712-AB3E-A8CBE140DFD6}" srcOrd="2" destOrd="0" parTransId="{B13C0F89-B457-4986-ADCC-B50027CC7B3E}" sibTransId="{1F96056E-09C7-4370-9F10-527323A3BA91}"/>
    <dgm:cxn modelId="{0EF351A2-443D-48FA-B94D-1AA27C773202}" srcId="{AC9DE25C-EC5C-44CA-AF39-777910AC14F9}" destId="{6B0657E2-FB78-4AE0-953A-C0B4FB443D0D}" srcOrd="0" destOrd="0" parTransId="{57377D4E-EFFA-45BE-AB95-4E60A4472317}" sibTransId="{3B3C8A44-34CE-479C-AC85-608EAE5F03F2}"/>
    <dgm:cxn modelId="{7E46BCD1-00DB-4E0F-83CB-C9BFF958CF36}" srcId="{DC4A899E-4C31-4657-A697-A4DF9186E76D}" destId="{BAEC3C37-19FE-4D9D-8109-E4E0EF276EE1}" srcOrd="1" destOrd="0" parTransId="{B425DD0E-5853-4628-ABD7-6F3A4BE11379}" sibTransId="{FFF011E9-6402-4F32-B2E8-53751700E85B}"/>
    <dgm:cxn modelId="{2DE280F1-CD41-4776-85EE-43F0CE32F7A6}" type="presOf" srcId="{AC9DE25C-EC5C-44CA-AF39-777910AC14F9}" destId="{42A6C810-D808-4CB2-B0E1-3C66F5E686D6}" srcOrd="0" destOrd="0" presId="urn:microsoft.com/office/officeart/2005/8/layout/vList5"/>
    <dgm:cxn modelId="{C0481371-CD3E-4941-9B10-F191AD362081}" type="presOf" srcId="{8B1C0699-9182-43F5-9A4F-FD6BBCFAD04D}" destId="{2DD3B8B3-3F2B-4E8E-8508-621DD8E10569}" srcOrd="0" destOrd="0" presId="urn:microsoft.com/office/officeart/2005/8/layout/vList5"/>
    <dgm:cxn modelId="{ED08A4F4-D492-4D3B-8123-92F484FF8660}" srcId="{8B1C0699-9182-43F5-9A4F-FD6BBCFAD04D}" destId="{26BDF33F-1DC4-43DD-BC84-1C0A8996F675}" srcOrd="1" destOrd="0" parTransId="{7EE3291C-25A4-4461-ACFE-0E2841389112}" sibTransId="{212281BF-811F-4349-91F3-A5970B1E8104}"/>
    <dgm:cxn modelId="{E344A8BB-4C4D-4DCF-8297-6EA601D6CAA1}" type="presOf" srcId="{DC4A899E-4C31-4657-A697-A4DF9186E76D}" destId="{CCE8E3D4-8CA3-4FE9-A2B5-22BCA4E8E1E6}" srcOrd="0" destOrd="0" presId="urn:microsoft.com/office/officeart/2005/8/layout/vList5"/>
    <dgm:cxn modelId="{92113075-2955-4B78-82A5-F1A871835248}" type="presParOf" srcId="{91DC7788-C9BF-4174-8839-A779EF24E8A8}" destId="{F7FA62EF-8650-4AC3-BE71-E035C1812967}" srcOrd="0" destOrd="0" presId="urn:microsoft.com/office/officeart/2005/8/layout/vList5"/>
    <dgm:cxn modelId="{56AE0050-D9AE-4DEA-A41A-22635A99F7BD}" type="presParOf" srcId="{F7FA62EF-8650-4AC3-BE71-E035C1812967}" destId="{CCE8E3D4-8CA3-4FE9-A2B5-22BCA4E8E1E6}" srcOrd="0" destOrd="0" presId="urn:microsoft.com/office/officeart/2005/8/layout/vList5"/>
    <dgm:cxn modelId="{DD0CF42E-05DD-4775-BC55-240078C90BC4}" type="presParOf" srcId="{F7FA62EF-8650-4AC3-BE71-E035C1812967}" destId="{F145C96C-022B-4872-BC78-184CD966F2F5}" srcOrd="1" destOrd="0" presId="urn:microsoft.com/office/officeart/2005/8/layout/vList5"/>
    <dgm:cxn modelId="{ED09EBE8-7D78-4032-AD73-527076101F61}" type="presParOf" srcId="{91DC7788-C9BF-4174-8839-A779EF24E8A8}" destId="{BA903CDF-15E3-4744-B178-0D0F746FCD63}" srcOrd="1" destOrd="0" presId="urn:microsoft.com/office/officeart/2005/8/layout/vList5"/>
    <dgm:cxn modelId="{A4839D3E-F219-47AD-BCC9-95D1E66E4871}" type="presParOf" srcId="{91DC7788-C9BF-4174-8839-A779EF24E8A8}" destId="{C217C155-9A78-44A8-A37D-4C0B76DB4134}" srcOrd="2" destOrd="0" presId="urn:microsoft.com/office/officeart/2005/8/layout/vList5"/>
    <dgm:cxn modelId="{7B145A24-E8DE-4737-9040-72E44C6F0D49}" type="presParOf" srcId="{C217C155-9A78-44A8-A37D-4C0B76DB4134}" destId="{42A6C810-D808-4CB2-B0E1-3C66F5E686D6}" srcOrd="0" destOrd="0" presId="urn:microsoft.com/office/officeart/2005/8/layout/vList5"/>
    <dgm:cxn modelId="{B68109C6-6134-409F-AC28-E888C4E01DA4}" type="presParOf" srcId="{C217C155-9A78-44A8-A37D-4C0B76DB4134}" destId="{08149ACE-497B-404B-A874-1A40AA2245DA}" srcOrd="1" destOrd="0" presId="urn:microsoft.com/office/officeart/2005/8/layout/vList5"/>
    <dgm:cxn modelId="{B422D501-1928-4A79-9BFC-89E58D20761C}" type="presParOf" srcId="{91DC7788-C9BF-4174-8839-A779EF24E8A8}" destId="{F1D8BE04-273B-41B3-8203-386FD862225C}" srcOrd="3" destOrd="0" presId="urn:microsoft.com/office/officeart/2005/8/layout/vList5"/>
    <dgm:cxn modelId="{7D29076B-85DE-41F7-8CC0-767B330BD131}" type="presParOf" srcId="{91DC7788-C9BF-4174-8839-A779EF24E8A8}" destId="{E7B99F1E-7BEE-4DD6-95A4-EA924D795269}" srcOrd="4" destOrd="0" presId="urn:microsoft.com/office/officeart/2005/8/layout/vList5"/>
    <dgm:cxn modelId="{BBE7415C-6A71-4A5F-9CB6-59B346D81430}" type="presParOf" srcId="{E7B99F1E-7BEE-4DD6-95A4-EA924D795269}" destId="{2DD3B8B3-3F2B-4E8E-8508-621DD8E10569}" srcOrd="0" destOrd="0" presId="urn:microsoft.com/office/officeart/2005/8/layout/vList5"/>
    <dgm:cxn modelId="{0E2B614D-B9C5-4E97-A821-6970E5670F06}" type="presParOf" srcId="{E7B99F1E-7BEE-4DD6-95A4-EA924D795269}" destId="{6FFCD276-E008-477E-BF9F-0F686A747D9C}"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A2ECE-2C8A-4CD5-8FCB-542294176B72}"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it-IT"/>
        </a:p>
      </dgm:t>
    </dgm:pt>
    <dgm:pt modelId="{C6437C43-F170-4E9A-81F3-1477A94CC2E2}">
      <dgm:prSet custT="1"/>
      <dgm:spPr/>
      <dgm:t>
        <a:bodyPr/>
        <a:lstStyle/>
        <a:p>
          <a:pPr rtl="0"/>
          <a:r>
            <a:rPr lang="it-IT" sz="2400" b="1" i="0" baseline="0" dirty="0" smtClean="0">
              <a:latin typeface="Book Antiqua" pitchFamily="18" charset="0"/>
            </a:rPr>
            <a:t>STUDENT Mobility  </a:t>
          </a:r>
          <a:br>
            <a:rPr lang="it-IT" sz="2400" b="1" i="0" baseline="0" dirty="0" smtClean="0">
              <a:latin typeface="Book Antiqua" pitchFamily="18" charset="0"/>
            </a:rPr>
          </a:br>
          <a:r>
            <a:rPr lang="it-IT" sz="2400" b="1" i="0" baseline="0" dirty="0" smtClean="0">
              <a:latin typeface="Book Antiqua" pitchFamily="18" charset="0"/>
            </a:rPr>
            <a:t>I, II and III cycle</a:t>
          </a:r>
          <a:endParaRPr lang="it-IT" sz="2400" b="1" i="0" baseline="0" dirty="0">
            <a:latin typeface="Book Antiqua" pitchFamily="18" charset="0"/>
          </a:endParaRPr>
        </a:p>
      </dgm:t>
    </dgm:pt>
    <dgm:pt modelId="{51E89DD2-F2F5-4334-91B2-D36D0B7445D7}" type="parTrans" cxnId="{DA8748DD-0ED1-4269-B53C-56737153A119}">
      <dgm:prSet/>
      <dgm:spPr/>
      <dgm:t>
        <a:bodyPr/>
        <a:lstStyle/>
        <a:p>
          <a:endParaRPr lang="it-IT" sz="1400"/>
        </a:p>
      </dgm:t>
    </dgm:pt>
    <dgm:pt modelId="{3473C0AB-0621-401A-B586-5BB1FD9A27E8}" type="sibTrans" cxnId="{DA8748DD-0ED1-4269-B53C-56737153A119}">
      <dgm:prSet/>
      <dgm:spPr/>
      <dgm:t>
        <a:bodyPr/>
        <a:lstStyle/>
        <a:p>
          <a:endParaRPr lang="it-IT" sz="1400"/>
        </a:p>
      </dgm:t>
    </dgm:pt>
    <dgm:pt modelId="{506BAF7F-60CF-4F34-9803-4B96FBEF79D4}">
      <dgm:prSet custT="1"/>
      <dgm:spPr/>
      <dgm:t>
        <a:bodyPr/>
        <a:lstStyle/>
        <a:p>
          <a:pPr rtl="0"/>
          <a:r>
            <a:rPr lang="it-IT" sz="2400" b="1" i="0" baseline="0" dirty="0" smtClean="0">
              <a:latin typeface="Book Antiqua" pitchFamily="18" charset="0"/>
            </a:rPr>
            <a:t>STAFF Mobility for Teaching (STA)</a:t>
          </a:r>
          <a:endParaRPr lang="it-IT" sz="2400" dirty="0">
            <a:latin typeface="Book Antiqua" pitchFamily="18" charset="0"/>
          </a:endParaRPr>
        </a:p>
      </dgm:t>
    </dgm:pt>
    <dgm:pt modelId="{18DDF6D7-0863-4405-A6A7-21D48DED2CE7}" type="parTrans" cxnId="{BE386B0D-4A1E-4D75-AE8B-8A65F0FC4676}">
      <dgm:prSet/>
      <dgm:spPr/>
      <dgm:t>
        <a:bodyPr/>
        <a:lstStyle/>
        <a:p>
          <a:endParaRPr lang="it-IT" sz="1400"/>
        </a:p>
      </dgm:t>
    </dgm:pt>
    <dgm:pt modelId="{3C463B36-EA68-4EB0-A2FB-3C053ED18F3A}" type="sibTrans" cxnId="{BE386B0D-4A1E-4D75-AE8B-8A65F0FC4676}">
      <dgm:prSet/>
      <dgm:spPr/>
      <dgm:t>
        <a:bodyPr/>
        <a:lstStyle/>
        <a:p>
          <a:endParaRPr lang="it-IT" sz="1400"/>
        </a:p>
      </dgm:t>
    </dgm:pt>
    <dgm:pt modelId="{75F2178F-CA96-48BF-9B10-F413E35B341B}">
      <dgm:prSet custT="1"/>
      <dgm:spPr/>
      <dgm:t>
        <a:bodyPr/>
        <a:lstStyle/>
        <a:p>
          <a:pPr rtl="0"/>
          <a:r>
            <a:rPr lang="it-IT" sz="2400" b="1" i="0" baseline="0" dirty="0" smtClean="0">
              <a:latin typeface="Book Antiqua" pitchFamily="18" charset="0"/>
            </a:rPr>
            <a:t>STAFF Mobility for Training (STT)</a:t>
          </a:r>
          <a:endParaRPr lang="it-IT" sz="2400" b="1" i="0" baseline="0" dirty="0">
            <a:latin typeface="Book Antiqua" pitchFamily="18" charset="0"/>
          </a:endParaRPr>
        </a:p>
      </dgm:t>
    </dgm:pt>
    <dgm:pt modelId="{EE8BA695-06F8-4113-AE35-41DC32589F58}" type="parTrans" cxnId="{9B22300D-26DF-4924-B5FE-6700DF3CBCB5}">
      <dgm:prSet/>
      <dgm:spPr/>
      <dgm:t>
        <a:bodyPr/>
        <a:lstStyle/>
        <a:p>
          <a:endParaRPr lang="it-IT" sz="1400"/>
        </a:p>
      </dgm:t>
    </dgm:pt>
    <dgm:pt modelId="{663D6C18-76AB-402A-891E-0568CF022FDF}" type="sibTrans" cxnId="{9B22300D-26DF-4924-B5FE-6700DF3CBCB5}">
      <dgm:prSet/>
      <dgm:spPr/>
      <dgm:t>
        <a:bodyPr/>
        <a:lstStyle/>
        <a:p>
          <a:endParaRPr lang="it-IT" sz="1400"/>
        </a:p>
      </dgm:t>
    </dgm:pt>
    <dgm:pt modelId="{3DF6AD87-8476-4392-A57E-353879B19EAE}" type="pres">
      <dgm:prSet presAssocID="{0D4A2ECE-2C8A-4CD5-8FCB-542294176B72}" presName="linearFlow" presStyleCnt="0">
        <dgm:presLayoutVars>
          <dgm:dir/>
          <dgm:resizeHandles val="exact"/>
        </dgm:presLayoutVars>
      </dgm:prSet>
      <dgm:spPr/>
      <dgm:t>
        <a:bodyPr/>
        <a:lstStyle/>
        <a:p>
          <a:endParaRPr lang="it-IT"/>
        </a:p>
      </dgm:t>
    </dgm:pt>
    <dgm:pt modelId="{2098C91D-219B-4C9C-B673-1E5E5B7B265E}" type="pres">
      <dgm:prSet presAssocID="{C6437C43-F170-4E9A-81F3-1477A94CC2E2}" presName="composite" presStyleCnt="0"/>
      <dgm:spPr/>
    </dgm:pt>
    <dgm:pt modelId="{110EA610-E8A9-4B66-9962-83BD951B3E2C}" type="pres">
      <dgm:prSet presAssocID="{C6437C43-F170-4E9A-81F3-1477A94CC2E2}" presName="imgShp" presStyleLbl="fgImgPlace1" presStyleIdx="0" presStyleCnt="3"/>
      <dgm:spPr/>
    </dgm:pt>
    <dgm:pt modelId="{1C1BA992-EF9C-4040-878F-7E9D1BC95BEC}" type="pres">
      <dgm:prSet presAssocID="{C6437C43-F170-4E9A-81F3-1477A94CC2E2}" presName="txShp" presStyleLbl="node1" presStyleIdx="0" presStyleCnt="3">
        <dgm:presLayoutVars>
          <dgm:bulletEnabled val="1"/>
        </dgm:presLayoutVars>
      </dgm:prSet>
      <dgm:spPr/>
      <dgm:t>
        <a:bodyPr/>
        <a:lstStyle/>
        <a:p>
          <a:endParaRPr lang="it-IT"/>
        </a:p>
      </dgm:t>
    </dgm:pt>
    <dgm:pt modelId="{820D9FB7-641C-4E9E-A83C-C756BEE9AADA}" type="pres">
      <dgm:prSet presAssocID="{3473C0AB-0621-401A-B586-5BB1FD9A27E8}" presName="spacing" presStyleCnt="0"/>
      <dgm:spPr/>
    </dgm:pt>
    <dgm:pt modelId="{A970C235-9338-42D2-8AB3-8F48205DB9ED}" type="pres">
      <dgm:prSet presAssocID="{506BAF7F-60CF-4F34-9803-4B96FBEF79D4}" presName="composite" presStyleCnt="0"/>
      <dgm:spPr/>
    </dgm:pt>
    <dgm:pt modelId="{5D80E86C-D16C-4CBA-8F39-C4E5D7874887}" type="pres">
      <dgm:prSet presAssocID="{506BAF7F-60CF-4F34-9803-4B96FBEF79D4}" presName="imgShp" presStyleLbl="fgImgPlace1" presStyleIdx="1" presStyleCnt="3"/>
      <dgm:spPr>
        <a:prstGeom prst="ellipse">
          <a:avLst/>
        </a:prstGeom>
      </dgm:spPr>
    </dgm:pt>
    <dgm:pt modelId="{3FDBBDF9-CE5A-4B25-B473-E1AF33ACC973}" type="pres">
      <dgm:prSet presAssocID="{506BAF7F-60CF-4F34-9803-4B96FBEF79D4}" presName="txShp" presStyleLbl="node1" presStyleIdx="1" presStyleCnt="3">
        <dgm:presLayoutVars>
          <dgm:bulletEnabled val="1"/>
        </dgm:presLayoutVars>
      </dgm:prSet>
      <dgm:spPr/>
      <dgm:t>
        <a:bodyPr/>
        <a:lstStyle/>
        <a:p>
          <a:endParaRPr lang="it-IT"/>
        </a:p>
      </dgm:t>
    </dgm:pt>
    <dgm:pt modelId="{9DEAF8A3-1EF5-4842-AE33-D1E20DC6148F}" type="pres">
      <dgm:prSet presAssocID="{3C463B36-EA68-4EB0-A2FB-3C053ED18F3A}" presName="spacing" presStyleCnt="0"/>
      <dgm:spPr/>
    </dgm:pt>
    <dgm:pt modelId="{9A2FE048-BFD4-45A5-AD30-D276145686B9}" type="pres">
      <dgm:prSet presAssocID="{75F2178F-CA96-48BF-9B10-F413E35B341B}" presName="composite" presStyleCnt="0"/>
      <dgm:spPr/>
    </dgm:pt>
    <dgm:pt modelId="{99821BC9-70AD-4997-8E83-B1B80AA45252}" type="pres">
      <dgm:prSet presAssocID="{75F2178F-CA96-48BF-9B10-F413E35B341B}" presName="imgShp" presStyleLbl="fgImgPlace1" presStyleIdx="2" presStyleCnt="3"/>
      <dgm:spPr/>
    </dgm:pt>
    <dgm:pt modelId="{86C40026-22B7-4CE8-8B06-A8619B6B686C}" type="pres">
      <dgm:prSet presAssocID="{75F2178F-CA96-48BF-9B10-F413E35B341B}" presName="txShp" presStyleLbl="node1" presStyleIdx="2" presStyleCnt="3">
        <dgm:presLayoutVars>
          <dgm:bulletEnabled val="1"/>
        </dgm:presLayoutVars>
      </dgm:prSet>
      <dgm:spPr/>
      <dgm:t>
        <a:bodyPr/>
        <a:lstStyle/>
        <a:p>
          <a:endParaRPr lang="it-IT"/>
        </a:p>
      </dgm:t>
    </dgm:pt>
  </dgm:ptLst>
  <dgm:cxnLst>
    <dgm:cxn modelId="{9B22300D-26DF-4924-B5FE-6700DF3CBCB5}" srcId="{0D4A2ECE-2C8A-4CD5-8FCB-542294176B72}" destId="{75F2178F-CA96-48BF-9B10-F413E35B341B}" srcOrd="2" destOrd="0" parTransId="{EE8BA695-06F8-4113-AE35-41DC32589F58}" sibTransId="{663D6C18-76AB-402A-891E-0568CF022FDF}"/>
    <dgm:cxn modelId="{BE386B0D-4A1E-4D75-AE8B-8A65F0FC4676}" srcId="{0D4A2ECE-2C8A-4CD5-8FCB-542294176B72}" destId="{506BAF7F-60CF-4F34-9803-4B96FBEF79D4}" srcOrd="1" destOrd="0" parTransId="{18DDF6D7-0863-4405-A6A7-21D48DED2CE7}" sibTransId="{3C463B36-EA68-4EB0-A2FB-3C053ED18F3A}"/>
    <dgm:cxn modelId="{B34A86FF-26A9-4454-9DF5-838B1F3537C6}" type="presOf" srcId="{506BAF7F-60CF-4F34-9803-4B96FBEF79D4}" destId="{3FDBBDF9-CE5A-4B25-B473-E1AF33ACC973}" srcOrd="0" destOrd="0" presId="urn:microsoft.com/office/officeart/2005/8/layout/vList3#1"/>
    <dgm:cxn modelId="{DA8748DD-0ED1-4269-B53C-56737153A119}" srcId="{0D4A2ECE-2C8A-4CD5-8FCB-542294176B72}" destId="{C6437C43-F170-4E9A-81F3-1477A94CC2E2}" srcOrd="0" destOrd="0" parTransId="{51E89DD2-F2F5-4334-91B2-D36D0B7445D7}" sibTransId="{3473C0AB-0621-401A-B586-5BB1FD9A27E8}"/>
    <dgm:cxn modelId="{4605CBBC-7841-4073-9CBE-6FB90A68D1D6}" type="presOf" srcId="{75F2178F-CA96-48BF-9B10-F413E35B341B}" destId="{86C40026-22B7-4CE8-8B06-A8619B6B686C}" srcOrd="0" destOrd="0" presId="urn:microsoft.com/office/officeart/2005/8/layout/vList3#1"/>
    <dgm:cxn modelId="{F7F8B72D-9BC6-49A6-8997-CE305C86F0B4}" type="presOf" srcId="{0D4A2ECE-2C8A-4CD5-8FCB-542294176B72}" destId="{3DF6AD87-8476-4392-A57E-353879B19EAE}" srcOrd="0" destOrd="0" presId="urn:microsoft.com/office/officeart/2005/8/layout/vList3#1"/>
    <dgm:cxn modelId="{199899EA-556F-4153-9492-9B1EC13C41F1}" type="presOf" srcId="{C6437C43-F170-4E9A-81F3-1477A94CC2E2}" destId="{1C1BA992-EF9C-4040-878F-7E9D1BC95BEC}" srcOrd="0" destOrd="0" presId="urn:microsoft.com/office/officeart/2005/8/layout/vList3#1"/>
    <dgm:cxn modelId="{D19B6055-CC4A-4AE6-B7CF-8182C387FF14}" type="presParOf" srcId="{3DF6AD87-8476-4392-A57E-353879B19EAE}" destId="{2098C91D-219B-4C9C-B673-1E5E5B7B265E}" srcOrd="0" destOrd="0" presId="urn:microsoft.com/office/officeart/2005/8/layout/vList3#1"/>
    <dgm:cxn modelId="{8638AD0F-DEF6-49D3-AB3E-F564B8E2D785}" type="presParOf" srcId="{2098C91D-219B-4C9C-B673-1E5E5B7B265E}" destId="{110EA610-E8A9-4B66-9962-83BD951B3E2C}" srcOrd="0" destOrd="0" presId="urn:microsoft.com/office/officeart/2005/8/layout/vList3#1"/>
    <dgm:cxn modelId="{ED6A63FA-6759-48E2-A417-198C3C060C9D}" type="presParOf" srcId="{2098C91D-219B-4C9C-B673-1E5E5B7B265E}" destId="{1C1BA992-EF9C-4040-878F-7E9D1BC95BEC}" srcOrd="1" destOrd="0" presId="urn:microsoft.com/office/officeart/2005/8/layout/vList3#1"/>
    <dgm:cxn modelId="{7B6B722A-EB8D-48F3-80E5-69944F1747DB}" type="presParOf" srcId="{3DF6AD87-8476-4392-A57E-353879B19EAE}" destId="{820D9FB7-641C-4E9E-A83C-C756BEE9AADA}" srcOrd="1" destOrd="0" presId="urn:microsoft.com/office/officeart/2005/8/layout/vList3#1"/>
    <dgm:cxn modelId="{C45053EC-0FF6-4EC0-ACFD-7D22E7054944}" type="presParOf" srcId="{3DF6AD87-8476-4392-A57E-353879B19EAE}" destId="{A970C235-9338-42D2-8AB3-8F48205DB9ED}" srcOrd="2" destOrd="0" presId="urn:microsoft.com/office/officeart/2005/8/layout/vList3#1"/>
    <dgm:cxn modelId="{52080ADF-62FF-48CC-A09A-557710BA97FD}" type="presParOf" srcId="{A970C235-9338-42D2-8AB3-8F48205DB9ED}" destId="{5D80E86C-D16C-4CBA-8F39-C4E5D7874887}" srcOrd="0" destOrd="0" presId="urn:microsoft.com/office/officeart/2005/8/layout/vList3#1"/>
    <dgm:cxn modelId="{51C56242-7EC0-43AF-85D2-D5CFB310DA76}" type="presParOf" srcId="{A970C235-9338-42D2-8AB3-8F48205DB9ED}" destId="{3FDBBDF9-CE5A-4B25-B473-E1AF33ACC973}" srcOrd="1" destOrd="0" presId="urn:microsoft.com/office/officeart/2005/8/layout/vList3#1"/>
    <dgm:cxn modelId="{E43DAC3A-0FDF-436B-A751-E47844E35DD8}" type="presParOf" srcId="{3DF6AD87-8476-4392-A57E-353879B19EAE}" destId="{9DEAF8A3-1EF5-4842-AE33-D1E20DC6148F}" srcOrd="3" destOrd="0" presId="urn:microsoft.com/office/officeart/2005/8/layout/vList3#1"/>
    <dgm:cxn modelId="{EC552F0A-BB2D-41EF-AEA6-95670D293641}" type="presParOf" srcId="{3DF6AD87-8476-4392-A57E-353879B19EAE}" destId="{9A2FE048-BFD4-45A5-AD30-D276145686B9}" srcOrd="4" destOrd="0" presId="urn:microsoft.com/office/officeart/2005/8/layout/vList3#1"/>
    <dgm:cxn modelId="{9E3C677C-53BF-4742-879D-54509B7A8E97}" type="presParOf" srcId="{9A2FE048-BFD4-45A5-AD30-D276145686B9}" destId="{99821BC9-70AD-4997-8E83-B1B80AA45252}" srcOrd="0" destOrd="0" presId="urn:microsoft.com/office/officeart/2005/8/layout/vList3#1"/>
    <dgm:cxn modelId="{233EE02A-A1B9-45DD-9486-B40B0BEB3E70}" type="presParOf" srcId="{9A2FE048-BFD4-45A5-AD30-D276145686B9}" destId="{86C40026-22B7-4CE8-8B06-A8619B6B686C}" srcOrd="1" destOrd="0" presId="urn:microsoft.com/office/officeart/2005/8/layout/vList3#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45C96C-022B-4872-BC78-184CD966F2F5}">
      <dsp:nvSpPr>
        <dsp:cNvPr id="0" name=""/>
        <dsp:cNvSpPr/>
      </dsp:nvSpPr>
      <dsp:spPr>
        <a:xfrm rot="5400000">
          <a:off x="4239414" y="-2555505"/>
          <a:ext cx="1272852" cy="670689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GB" sz="1200" b="1" kern="1200" dirty="0" smtClean="0">
              <a:latin typeface="Book Antiqua" pitchFamily="18" charset="0"/>
            </a:rPr>
            <a:t>MOBILITY </a:t>
          </a:r>
          <a:r>
            <a:rPr lang="en-GB" sz="1200" b="1" kern="1200" dirty="0" smtClean="0">
              <a:latin typeface="Book Antiqua" pitchFamily="18" charset="0"/>
            </a:rPr>
            <a:t>OF INDIVIDUALS</a:t>
          </a:r>
          <a:endParaRPr lang="en-GB" sz="1200" b="1" kern="1200" dirty="0">
            <a:latin typeface="Book Antiqua" pitchFamily="18"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1200" b="0" kern="1200" dirty="0" smtClean="0">
              <a:latin typeface="Book Antiqua" pitchFamily="18" charset="0"/>
            </a:rPr>
            <a:t>EU </a:t>
          </a:r>
          <a:r>
            <a:rPr lang="en-US" sz="1200" b="0" kern="1200" dirty="0" smtClean="0">
              <a:latin typeface="Book Antiqua" pitchFamily="18" charset="0"/>
            </a:rPr>
            <a:t>and EXTRA EU </a:t>
          </a:r>
          <a:r>
            <a:rPr lang="en-US" sz="1200" b="0" kern="1200" dirty="0" smtClean="0">
              <a:latin typeface="Book Antiqua" pitchFamily="18" charset="0"/>
            </a:rPr>
            <a:t>mobility </a:t>
          </a:r>
          <a:r>
            <a:rPr lang="en-US" sz="1200" b="0" kern="1200" dirty="0" smtClean="0">
              <a:latin typeface="Book Antiqua" pitchFamily="18" charset="0"/>
            </a:rPr>
            <a:t>of learners and staff </a:t>
          </a:r>
          <a:endParaRPr lang="en-GB" sz="1200" b="0" kern="1200" dirty="0" smtClean="0">
            <a:latin typeface="Book Antiqua" pitchFamily="18"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1200" b="0" kern="1200" dirty="0" smtClean="0">
              <a:latin typeface="Book Antiqua" pitchFamily="18" charset="0"/>
            </a:rPr>
            <a:t>Erasmus Mundus Joint Master Degrees</a:t>
          </a:r>
          <a:endParaRPr lang="en-GB" sz="1200" b="0" kern="1200" dirty="0" smtClean="0">
            <a:latin typeface="Book Antiqua" pitchFamily="18" charset="0"/>
          </a:endParaRPr>
        </a:p>
      </dsp:txBody>
      <dsp:txXfrm rot="5400000">
        <a:off x="4239414" y="-2555505"/>
        <a:ext cx="1272852" cy="6706898"/>
      </dsp:txXfrm>
    </dsp:sp>
    <dsp:sp modelId="{CCE8E3D4-8CA3-4FE9-A2B5-22BCA4E8E1E6}">
      <dsp:nvSpPr>
        <dsp:cNvPr id="0" name=""/>
        <dsp:cNvSpPr/>
      </dsp:nvSpPr>
      <dsp:spPr>
        <a:xfrm>
          <a:off x="309" y="2410"/>
          <a:ext cx="1522082" cy="15910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1066800">
            <a:lnSpc>
              <a:spcPct val="90000"/>
            </a:lnSpc>
            <a:spcBef>
              <a:spcPct val="0"/>
            </a:spcBef>
            <a:spcAft>
              <a:spcPct val="35000"/>
            </a:spcAft>
          </a:pPr>
          <a:r>
            <a:rPr lang="en-GB" sz="2000" kern="1200" dirty="0" smtClean="0">
              <a:latin typeface="Book Antiqua" pitchFamily="18" charset="0"/>
            </a:rPr>
            <a:t>Key Action </a:t>
          </a:r>
          <a:r>
            <a:rPr lang="en-GB" sz="2000" kern="1200" dirty="0" smtClean="0">
              <a:latin typeface="Book Antiqua" pitchFamily="18" charset="0"/>
            </a:rPr>
            <a:t>1</a:t>
          </a:r>
          <a:endParaRPr lang="en-GB" sz="2000" kern="1200" dirty="0">
            <a:latin typeface="Book Antiqua" pitchFamily="18" charset="0"/>
          </a:endParaRPr>
        </a:p>
      </dsp:txBody>
      <dsp:txXfrm>
        <a:off x="309" y="2410"/>
        <a:ext cx="1522082" cy="1591065"/>
      </dsp:txXfrm>
    </dsp:sp>
    <dsp:sp modelId="{08149ACE-497B-404B-A874-1A40AA2245DA}">
      <dsp:nvSpPr>
        <dsp:cNvPr id="0" name=""/>
        <dsp:cNvSpPr/>
      </dsp:nvSpPr>
      <dsp:spPr>
        <a:xfrm rot="5400000">
          <a:off x="3622405" y="-250117"/>
          <a:ext cx="1272852" cy="547261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latin typeface="Book Antiqua" pitchFamily="18" charset="0"/>
            </a:rPr>
            <a:t>COOPERATION FOR INNOVATION AND THE EXCHANGE OF GOOD PRACTICES</a:t>
          </a:r>
          <a:endParaRPr lang="en-GB" sz="1200" b="1" kern="1200" dirty="0">
            <a:latin typeface="Book Antiqua" pitchFamily="18" charset="0"/>
          </a:endParaRPr>
        </a:p>
        <a:p>
          <a:pPr marL="114300" lvl="1" indent="-114300" algn="l" defTabSz="533400">
            <a:lnSpc>
              <a:spcPct val="90000"/>
            </a:lnSpc>
            <a:spcBef>
              <a:spcPct val="0"/>
            </a:spcBef>
            <a:spcAft>
              <a:spcPct val="15000"/>
            </a:spcAft>
            <a:buChar char="••"/>
          </a:pPr>
          <a:r>
            <a:rPr lang="en-GB" sz="1200" kern="1200" dirty="0" smtClean="0">
              <a:latin typeface="Book Antiqua" pitchFamily="18" charset="0"/>
            </a:rPr>
            <a:t>Transnational Strategic Partnerships</a:t>
          </a:r>
          <a:endParaRPr lang="en-GB" sz="1200" kern="1200" dirty="0">
            <a:latin typeface="Book Antiqua" pitchFamily="18" charset="0"/>
          </a:endParaRPr>
        </a:p>
        <a:p>
          <a:pPr marL="114300" lvl="1" indent="-114300" algn="l" defTabSz="533400">
            <a:lnSpc>
              <a:spcPct val="90000"/>
            </a:lnSpc>
            <a:spcBef>
              <a:spcPct val="0"/>
            </a:spcBef>
            <a:spcAft>
              <a:spcPct val="15000"/>
            </a:spcAft>
            <a:buChar char="••"/>
          </a:pPr>
          <a:r>
            <a:rPr lang="en-GB" sz="1200" kern="1200" dirty="0" smtClean="0">
              <a:latin typeface="Book Antiqua" pitchFamily="18" charset="0"/>
            </a:rPr>
            <a:t>Knowledge Alliances &amp; Sector Skills alliances</a:t>
          </a:r>
          <a:endParaRPr lang="en-GB" sz="1200" kern="1200" dirty="0">
            <a:latin typeface="Book Antiqua" pitchFamily="18" charset="0"/>
          </a:endParaRPr>
        </a:p>
        <a:p>
          <a:pPr marL="114300" lvl="1" indent="-114300" algn="l" defTabSz="533400">
            <a:lnSpc>
              <a:spcPct val="90000"/>
            </a:lnSpc>
            <a:spcBef>
              <a:spcPct val="0"/>
            </a:spcBef>
            <a:spcAft>
              <a:spcPct val="15000"/>
            </a:spcAft>
            <a:buChar char="••"/>
          </a:pPr>
          <a:r>
            <a:rPr lang="en-US" sz="1200" kern="1200" dirty="0" smtClean="0">
              <a:latin typeface="Book Antiqua" pitchFamily="18" charset="0"/>
            </a:rPr>
            <a:t>Capacity-building projects</a:t>
          </a:r>
          <a:endParaRPr lang="en-GB" sz="1200" kern="1200" dirty="0">
            <a:latin typeface="Book Antiqua" pitchFamily="18" charset="0"/>
          </a:endParaRPr>
        </a:p>
      </dsp:txBody>
      <dsp:txXfrm rot="5400000">
        <a:off x="3622405" y="-250117"/>
        <a:ext cx="1272852" cy="5472618"/>
      </dsp:txXfrm>
    </dsp:sp>
    <dsp:sp modelId="{42A6C810-D808-4CB2-B0E1-3C66F5E686D6}">
      <dsp:nvSpPr>
        <dsp:cNvPr id="0" name=""/>
        <dsp:cNvSpPr/>
      </dsp:nvSpPr>
      <dsp:spPr>
        <a:xfrm>
          <a:off x="0" y="1680746"/>
          <a:ext cx="1522508" cy="15910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1066800">
            <a:lnSpc>
              <a:spcPct val="90000"/>
            </a:lnSpc>
            <a:spcBef>
              <a:spcPct val="0"/>
            </a:spcBef>
            <a:spcAft>
              <a:spcPct val="35000"/>
            </a:spcAft>
          </a:pPr>
          <a:r>
            <a:rPr lang="en-GB" sz="2000" kern="1200" dirty="0" smtClean="0">
              <a:latin typeface="Book Antiqua" pitchFamily="18" charset="0"/>
            </a:rPr>
            <a:t>Key </a:t>
          </a:r>
          <a:r>
            <a:rPr lang="en-GB" sz="2000" kern="1200" dirty="0" smtClean="0">
              <a:latin typeface="Book Antiqua" pitchFamily="18" charset="0"/>
            </a:rPr>
            <a:t>Action 2</a:t>
          </a:r>
          <a:endParaRPr lang="en-GB" sz="2000" kern="1200" dirty="0">
            <a:latin typeface="Book Antiqua" pitchFamily="18" charset="0"/>
          </a:endParaRPr>
        </a:p>
      </dsp:txBody>
      <dsp:txXfrm>
        <a:off x="0" y="1680746"/>
        <a:ext cx="1522508" cy="1591065"/>
      </dsp:txXfrm>
    </dsp:sp>
    <dsp:sp modelId="{6FFCD276-E008-477E-BF9F-0F686A747D9C}">
      <dsp:nvSpPr>
        <dsp:cNvPr id="0" name=""/>
        <dsp:cNvSpPr/>
      </dsp:nvSpPr>
      <dsp:spPr>
        <a:xfrm rot="5400000">
          <a:off x="2439712" y="2585564"/>
          <a:ext cx="1272852" cy="310723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GB" sz="1200" b="1" kern="1200" dirty="0" smtClean="0">
              <a:latin typeface="Book Antiqua" pitchFamily="18" charset="0"/>
            </a:rPr>
            <a:t>SUPPORT FOR POLICY REFORM </a:t>
          </a:r>
        </a:p>
        <a:p>
          <a:pPr marL="0" lvl="1" indent="0" algn="l" defTabSz="577850">
            <a:lnSpc>
              <a:spcPct val="90000"/>
            </a:lnSpc>
            <a:spcBef>
              <a:spcPct val="0"/>
            </a:spcBef>
            <a:spcAft>
              <a:spcPct val="15000"/>
            </a:spcAft>
            <a:buChar char="••"/>
          </a:pPr>
          <a:r>
            <a:rPr lang="en-GB" sz="1200" kern="1200" dirty="0" smtClean="0">
              <a:latin typeface="Book Antiqua" pitchFamily="18" charset="0"/>
            </a:rPr>
            <a:t>Initiatives for policy innovation</a:t>
          </a:r>
          <a:endParaRPr lang="en-GB" sz="1200" kern="1200" dirty="0">
            <a:latin typeface="Book Antiqua" pitchFamily="18" charset="0"/>
          </a:endParaRPr>
        </a:p>
        <a:p>
          <a:pPr marL="0" lvl="1" indent="0" algn="l" defTabSz="577850">
            <a:lnSpc>
              <a:spcPct val="90000"/>
            </a:lnSpc>
            <a:spcBef>
              <a:spcPct val="0"/>
            </a:spcBef>
            <a:spcAft>
              <a:spcPct val="15000"/>
            </a:spcAft>
            <a:buChar char="••"/>
          </a:pPr>
          <a:r>
            <a:rPr lang="en-US" sz="1200" kern="1200" dirty="0" smtClean="0">
              <a:latin typeface="Book Antiqua" pitchFamily="18" charset="0"/>
            </a:rPr>
            <a:t>Support to European policy tools</a:t>
          </a:r>
          <a:endParaRPr lang="en-GB" sz="1200" kern="1200" dirty="0">
            <a:latin typeface="Book Antiqua" pitchFamily="18" charset="0"/>
          </a:endParaRPr>
        </a:p>
      </dsp:txBody>
      <dsp:txXfrm rot="5400000">
        <a:off x="2439712" y="2585564"/>
        <a:ext cx="1272852" cy="3107233"/>
      </dsp:txXfrm>
    </dsp:sp>
    <dsp:sp modelId="{2DD3B8B3-3F2B-4E8E-8508-621DD8E10569}">
      <dsp:nvSpPr>
        <dsp:cNvPr id="0" name=""/>
        <dsp:cNvSpPr/>
      </dsp:nvSpPr>
      <dsp:spPr>
        <a:xfrm>
          <a:off x="309" y="3343648"/>
          <a:ext cx="1522212" cy="15910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latin typeface="Book Antiqua" pitchFamily="18" charset="0"/>
            </a:rPr>
            <a:t>Key Action 3 </a:t>
          </a:r>
          <a:endParaRPr lang="en-GB" sz="2000" kern="1200" dirty="0">
            <a:latin typeface="Book Antiqua" pitchFamily="18" charset="0"/>
          </a:endParaRPr>
        </a:p>
      </dsp:txBody>
      <dsp:txXfrm>
        <a:off x="309" y="3343648"/>
        <a:ext cx="1522212" cy="15910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1BA992-EF9C-4040-878F-7E9D1BC95BEC}">
      <dsp:nvSpPr>
        <dsp:cNvPr id="0" name=""/>
        <dsp:cNvSpPr/>
      </dsp:nvSpPr>
      <dsp:spPr>
        <a:xfrm rot="10800000">
          <a:off x="1554716" y="1673"/>
          <a:ext cx="5219319" cy="9603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467" tIns="91440" rIns="170688" bIns="91440" numCol="1" spcCol="1270" anchor="ctr" anchorCtr="0">
          <a:noAutofit/>
        </a:bodyPr>
        <a:lstStyle/>
        <a:p>
          <a:pPr lvl="0" algn="ctr" defTabSz="1066800" rtl="0">
            <a:lnSpc>
              <a:spcPct val="90000"/>
            </a:lnSpc>
            <a:spcBef>
              <a:spcPct val="0"/>
            </a:spcBef>
            <a:spcAft>
              <a:spcPct val="35000"/>
            </a:spcAft>
          </a:pPr>
          <a:r>
            <a:rPr lang="it-IT" sz="2400" b="1" i="0" kern="1200" baseline="0" dirty="0" smtClean="0">
              <a:latin typeface="Book Antiqua" pitchFamily="18" charset="0"/>
            </a:rPr>
            <a:t>STUDENT Mobility  </a:t>
          </a:r>
          <a:br>
            <a:rPr lang="it-IT" sz="2400" b="1" i="0" kern="1200" baseline="0" dirty="0" smtClean="0">
              <a:latin typeface="Book Antiqua" pitchFamily="18" charset="0"/>
            </a:rPr>
          </a:br>
          <a:r>
            <a:rPr lang="it-IT" sz="2400" b="1" i="0" kern="1200" baseline="0" dirty="0" smtClean="0">
              <a:latin typeface="Book Antiqua" pitchFamily="18" charset="0"/>
            </a:rPr>
            <a:t>I, II and III cycle</a:t>
          </a:r>
          <a:endParaRPr lang="it-IT" sz="2400" b="1" i="0" kern="1200" baseline="0" dirty="0">
            <a:latin typeface="Book Antiqua" pitchFamily="18" charset="0"/>
          </a:endParaRPr>
        </a:p>
      </dsp:txBody>
      <dsp:txXfrm rot="10800000">
        <a:off x="1554716" y="1673"/>
        <a:ext cx="5219319" cy="960303"/>
      </dsp:txXfrm>
    </dsp:sp>
    <dsp:sp modelId="{110EA610-E8A9-4B66-9962-83BD951B3E2C}">
      <dsp:nvSpPr>
        <dsp:cNvPr id="0" name=""/>
        <dsp:cNvSpPr/>
      </dsp:nvSpPr>
      <dsp:spPr>
        <a:xfrm>
          <a:off x="1074564" y="1673"/>
          <a:ext cx="960303" cy="9603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DBBDF9-CE5A-4B25-B473-E1AF33ACC973}">
      <dsp:nvSpPr>
        <dsp:cNvPr id="0" name=""/>
        <dsp:cNvSpPr/>
      </dsp:nvSpPr>
      <dsp:spPr>
        <a:xfrm rot="10800000">
          <a:off x="1554716" y="1248635"/>
          <a:ext cx="5219319" cy="9603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467" tIns="91440" rIns="170688" bIns="91440" numCol="1" spcCol="1270" anchor="ctr" anchorCtr="0">
          <a:noAutofit/>
        </a:bodyPr>
        <a:lstStyle/>
        <a:p>
          <a:pPr lvl="0" algn="ctr" defTabSz="1066800" rtl="0">
            <a:lnSpc>
              <a:spcPct val="90000"/>
            </a:lnSpc>
            <a:spcBef>
              <a:spcPct val="0"/>
            </a:spcBef>
            <a:spcAft>
              <a:spcPct val="35000"/>
            </a:spcAft>
          </a:pPr>
          <a:r>
            <a:rPr lang="it-IT" sz="2400" b="1" i="0" kern="1200" baseline="0" dirty="0" smtClean="0">
              <a:latin typeface="Book Antiqua" pitchFamily="18" charset="0"/>
            </a:rPr>
            <a:t>STAFF Mobility for Teaching (STA)</a:t>
          </a:r>
          <a:endParaRPr lang="it-IT" sz="2400" kern="1200" dirty="0">
            <a:latin typeface="Book Antiqua" pitchFamily="18" charset="0"/>
          </a:endParaRPr>
        </a:p>
      </dsp:txBody>
      <dsp:txXfrm rot="10800000">
        <a:off x="1554716" y="1248635"/>
        <a:ext cx="5219319" cy="960303"/>
      </dsp:txXfrm>
    </dsp:sp>
    <dsp:sp modelId="{5D80E86C-D16C-4CBA-8F39-C4E5D7874887}">
      <dsp:nvSpPr>
        <dsp:cNvPr id="0" name=""/>
        <dsp:cNvSpPr/>
      </dsp:nvSpPr>
      <dsp:spPr>
        <a:xfrm>
          <a:off x="1074564" y="1248635"/>
          <a:ext cx="960303" cy="9603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40026-22B7-4CE8-8B06-A8619B6B686C}">
      <dsp:nvSpPr>
        <dsp:cNvPr id="0" name=""/>
        <dsp:cNvSpPr/>
      </dsp:nvSpPr>
      <dsp:spPr>
        <a:xfrm rot="10800000">
          <a:off x="1554716" y="2495597"/>
          <a:ext cx="5219319" cy="9603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467" tIns="91440" rIns="170688" bIns="91440" numCol="1" spcCol="1270" anchor="ctr" anchorCtr="0">
          <a:noAutofit/>
        </a:bodyPr>
        <a:lstStyle/>
        <a:p>
          <a:pPr lvl="0" algn="ctr" defTabSz="1066800" rtl="0">
            <a:lnSpc>
              <a:spcPct val="90000"/>
            </a:lnSpc>
            <a:spcBef>
              <a:spcPct val="0"/>
            </a:spcBef>
            <a:spcAft>
              <a:spcPct val="35000"/>
            </a:spcAft>
          </a:pPr>
          <a:r>
            <a:rPr lang="it-IT" sz="2400" b="1" i="0" kern="1200" baseline="0" dirty="0" smtClean="0">
              <a:latin typeface="Book Antiqua" pitchFamily="18" charset="0"/>
            </a:rPr>
            <a:t>STAFF Mobility for Training (STT)</a:t>
          </a:r>
          <a:endParaRPr lang="it-IT" sz="2400" b="1" i="0" kern="1200" baseline="0" dirty="0">
            <a:latin typeface="Book Antiqua" pitchFamily="18" charset="0"/>
          </a:endParaRPr>
        </a:p>
      </dsp:txBody>
      <dsp:txXfrm rot="10800000">
        <a:off x="1554716" y="2495597"/>
        <a:ext cx="5219319" cy="960303"/>
      </dsp:txXfrm>
    </dsp:sp>
    <dsp:sp modelId="{99821BC9-70AD-4997-8E83-B1B80AA45252}">
      <dsp:nvSpPr>
        <dsp:cNvPr id="0" name=""/>
        <dsp:cNvSpPr/>
      </dsp:nvSpPr>
      <dsp:spPr>
        <a:xfrm>
          <a:off x="1074564" y="2495597"/>
          <a:ext cx="960303" cy="9603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3/5/2018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16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17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18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350BE-36FB-48B8-BC3B-BF82FA8A4B16}" type="datetime1">
              <a:rPr lang="en-US" smtClean="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D951-FD7A-4EA6-9971-BA4650F5F282}" type="datetime1">
              <a:rPr lang="en-US" smtClean="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DA1A-1160-4810-A009-9384DF143964}" type="datetime1">
              <a:rPr lang="en-US" smtClean="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8CA7-DF52-4574-B28B-BF67C425F74E}" type="datetime1">
              <a:rPr lang="en-US" smtClean="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2A2DB-E9A4-4F11-9A97-3D805873123B}" type="datetime1">
              <a:rPr lang="en-US" smtClean="0"/>
              <a:pPr/>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D039D-4B07-4C92-99B2-D30586816A68}" type="datetime1">
              <a:rPr lang="en-US" smtClean="0"/>
              <a:pPr/>
              <a:t>3/5/2018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8C0F6-D106-4D90-B6A1-515B7FD8F0C8}" type="datetime1">
              <a:rPr lang="en-US" smtClean="0"/>
              <a:pPr/>
              <a:t>3/5/2018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3/5/2018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3/5/2018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resumeproject.eu/"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eunitproject.e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fscribano@unime.it"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inal_color.jpg"/>
          <p:cNvPicPr>
            <a:picLocks noChangeAspect="1"/>
          </p:cNvPicPr>
          <p:nvPr/>
        </p:nvPicPr>
        <p:blipFill>
          <a:blip r:embed="rId2" cstate="print"/>
          <a:stretch>
            <a:fillRect/>
          </a:stretch>
        </p:blipFill>
        <p:spPr>
          <a:xfrm>
            <a:off x="0" y="0"/>
            <a:ext cx="1447800" cy="685800"/>
          </a:xfrm>
          <a:prstGeom prst="rect">
            <a:avLst/>
          </a:prstGeom>
        </p:spPr>
      </p:pic>
      <p:sp>
        <p:nvSpPr>
          <p:cNvPr id="2" name="Title 1"/>
          <p:cNvSpPr>
            <a:spLocks noGrp="1"/>
          </p:cNvSpPr>
          <p:nvPr>
            <p:ph type="ctrTitle"/>
          </p:nvPr>
        </p:nvSpPr>
        <p:spPr>
          <a:xfrm>
            <a:off x="621506" y="609601"/>
            <a:ext cx="7772400" cy="457200"/>
          </a:xfrm>
        </p:spPr>
        <p:txBody>
          <a:bodyPr>
            <a:normAutofit fontScale="90000"/>
          </a:bodyPr>
          <a:lstStyle/>
          <a:p>
            <a:r>
              <a:rPr lang="en-US" sz="1800" dirty="0" smtClean="0">
                <a:solidFill>
                  <a:srgbClr val="002060"/>
                </a:solidFill>
                <a:latin typeface="Book Antiqua" panose="02040602050305030304" pitchFamily="18" charset="0"/>
              </a:rPr>
              <a:t>Development of master curricula for natural disasters risk management in Western Balkan </a:t>
            </a:r>
            <a:r>
              <a:rPr lang="en-US" sz="1800" dirty="0" smtClean="0">
                <a:solidFill>
                  <a:srgbClr val="002060"/>
                </a:solidFill>
                <a:latin typeface="Book Antiqua" panose="02040602050305030304" pitchFamily="18" charset="0"/>
              </a:rPr>
              <a:t>countries</a:t>
            </a:r>
            <a:endParaRPr lang="en-US" sz="1800" dirty="0">
              <a:solidFill>
                <a:srgbClr val="002060"/>
              </a:solidFill>
              <a:latin typeface="Book Antiqua" panose="02040602050305030304" pitchFamily="18" charset="0"/>
            </a:endParaRPr>
          </a:p>
        </p:txBody>
      </p:sp>
      <p:sp>
        <p:nvSpPr>
          <p:cNvPr id="3" name="Subtitle 2"/>
          <p:cNvSpPr>
            <a:spLocks noGrp="1"/>
          </p:cNvSpPr>
          <p:nvPr>
            <p:ph type="subTitle" idx="1"/>
          </p:nvPr>
        </p:nvSpPr>
        <p:spPr>
          <a:xfrm>
            <a:off x="1371600" y="1524000"/>
            <a:ext cx="6400800" cy="1143000"/>
          </a:xfrm>
        </p:spPr>
        <p:txBody>
          <a:bodyPr/>
          <a:lstStyle/>
          <a:p>
            <a:r>
              <a:rPr lang="en-US"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UNIME project experience</a:t>
            </a:r>
            <a:endParaRPr lang="en-US"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cxnSp>
        <p:nvCxnSpPr>
          <p:cNvPr id="5" name="Straight Connector 4"/>
          <p:cNvCxnSpPr/>
          <p:nvPr/>
        </p:nvCxnSpPr>
        <p:spPr>
          <a:xfrm>
            <a:off x="0" y="10668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685800" y="26670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latin typeface="Book Antiqua" panose="02040602050305030304" pitchFamily="18" charset="0"/>
              </a:rPr>
              <a:t>Francesca Scribano</a:t>
            </a:r>
          </a:p>
          <a:p>
            <a:r>
              <a:rPr lang="en-US" sz="1800" dirty="0" smtClean="0">
                <a:solidFill>
                  <a:srgbClr val="002060"/>
                </a:solidFill>
                <a:latin typeface="Book Antiqua" panose="02040602050305030304" pitchFamily="18" charset="0"/>
              </a:rPr>
              <a:t>University of Messina</a:t>
            </a:r>
            <a:endParaRPr lang="en-US" sz="1800" dirty="0">
              <a:solidFill>
                <a:srgbClr val="002060"/>
              </a:solidFill>
              <a:latin typeface="Book Antiqua" panose="02040602050305030304" pitchFamily="18" charset="0"/>
            </a:endParaRPr>
          </a:p>
        </p:txBody>
      </p:sp>
      <p:sp>
        <p:nvSpPr>
          <p:cNvPr id="9" name="Title 1"/>
          <p:cNvSpPr txBox="1">
            <a:spLocks/>
          </p:cNvSpPr>
          <p:nvPr/>
        </p:nvSpPr>
        <p:spPr>
          <a:xfrm>
            <a:off x="685800" y="4953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latin typeface="Book Antiqua" panose="02040602050305030304" pitchFamily="18" charset="0"/>
              </a:rPr>
              <a:t>NatRisk project meeting/7-8 March 2018,  Belgrade</a:t>
            </a:r>
            <a:endParaRPr lang="en-US" sz="1800" dirty="0">
              <a:solidFill>
                <a:srgbClr val="002060"/>
              </a:solidFill>
              <a:latin typeface="Book Antiqua" panose="02040602050305030304" pitchFamily="18" charset="0"/>
            </a:endParaRPr>
          </a:p>
        </p:txBody>
      </p:sp>
      <p:sp>
        <p:nvSpPr>
          <p:cNvPr id="11" name="Title 1"/>
          <p:cNvSpPr txBox="1">
            <a:spLocks/>
          </p:cNvSpPr>
          <p:nvPr/>
        </p:nvSpPr>
        <p:spPr>
          <a:xfrm>
            <a:off x="3352800" y="37338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latin typeface="Book Antiqua" panose="02040602050305030304" pitchFamily="18" charset="0"/>
              </a:rPr>
              <a:t>Logo of your organization</a:t>
            </a:r>
            <a:endParaRPr lang="en-US" sz="1800" dirty="0">
              <a:solidFill>
                <a:srgbClr val="002060"/>
              </a:solidFill>
              <a:latin typeface="Book Antiqua" panose="02040602050305030304" pitchFamily="18" charset="0"/>
            </a:endParaRPr>
          </a:p>
        </p:txBody>
      </p:sp>
      <p:sp>
        <p:nvSpPr>
          <p:cNvPr id="13" name="Text Box 2"/>
          <p:cNvSpPr txBox="1">
            <a:spLocks noChangeArrowheads="1"/>
          </p:cNvSpPr>
          <p:nvPr/>
        </p:nvSpPr>
        <p:spPr bwMode="auto">
          <a:xfrm>
            <a:off x="0" y="6057781"/>
            <a:ext cx="9144000" cy="800219"/>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en-US" sz="1200" dirty="0" smtClean="0">
                <a:effectLst/>
                <a:latin typeface="Book Antiqua"/>
                <a:ea typeface="Calibri"/>
                <a:cs typeface="Times New Roman"/>
              </a:rPr>
              <a:t>5</a:t>
            </a:r>
            <a:r>
              <a:rPr lang="en-US" sz="1200" dirty="0" smtClean="0">
                <a:latin typeface="Book Antiqua"/>
                <a:ea typeface="Calibri"/>
                <a:cs typeface="Times New Roman"/>
              </a:rPr>
              <a:t>73806-EPP-1-2016-1-RS-EPPKA2-CBHE-JP</a:t>
            </a:r>
          </a:p>
          <a:p>
            <a:pPr>
              <a:spcAft>
                <a:spcPts val="0"/>
              </a:spcAft>
            </a:pPr>
            <a:r>
              <a:rPr lang="en-US" sz="1200" dirty="0">
                <a:effectLst/>
                <a:latin typeface="Book Antiqua"/>
                <a:ea typeface="Calibri"/>
                <a:cs typeface="Times New Roman"/>
              </a:rPr>
              <a:t> </a:t>
            </a:r>
            <a:endParaRPr lang="en-US" sz="1200" dirty="0" smtClean="0">
              <a:effectLst/>
              <a:latin typeface="Book Antiqua"/>
              <a:ea typeface="Calibri"/>
              <a:cs typeface="Times New Roman"/>
            </a:endParaRPr>
          </a:p>
          <a:p>
            <a:pPr algn="just">
              <a:spcAft>
                <a:spcPts val="0"/>
              </a:spcAft>
            </a:pPr>
            <a:r>
              <a:rPr lang="en-US" sz="1100" i="1" dirty="0" smtClean="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en-US" sz="1200" dirty="0">
              <a:effectLst/>
              <a:latin typeface="Book Antiqua"/>
              <a:ea typeface="Calibri"/>
              <a:cs typeface="Times New Roman"/>
            </a:endParaRPr>
          </a:p>
        </p:txBody>
      </p:sp>
      <p:pic>
        <p:nvPicPr>
          <p:cNvPr id="15" name="Picture 14" descr="eu_flag_co_funded_pos_[rgb]_right.jpg"/>
          <p:cNvPicPr/>
          <p:nvPr/>
        </p:nvPicPr>
        <p:blipFill>
          <a:blip r:embed="rId3" cstate="print"/>
          <a:stretch>
            <a:fillRect/>
          </a:stretch>
        </p:blipFill>
        <p:spPr>
          <a:xfrm>
            <a:off x="7467600" y="152400"/>
            <a:ext cx="1676400" cy="409575"/>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756612" y="3429000"/>
            <a:ext cx="1630775" cy="1630775"/>
          </a:xfrm>
          <a:prstGeom prst="rect">
            <a:avLst/>
          </a:prstGeom>
          <a:noFill/>
          <a:ln w="9525">
            <a:noFill/>
            <a:miter lim="800000"/>
            <a:headEnd/>
            <a:tailEnd/>
          </a:ln>
        </p:spPr>
      </p:pic>
    </p:spTree>
    <p:extLst>
      <p:ext uri="{BB962C8B-B14F-4D97-AF65-F5344CB8AC3E}">
        <p14:creationId xmlns:p14="http://schemas.microsoft.com/office/powerpoint/2010/main" xmlns=""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en-US" dirty="0" smtClean="0">
                <a:solidFill>
                  <a:srgbClr val="002060"/>
                </a:solidFill>
                <a:latin typeface="Book Antiqua" panose="02040602050305030304" pitchFamily="18" charset="0"/>
              </a:rPr>
              <a:t>ICM – How to Apply</a:t>
            </a:r>
            <a:endParaRPr lang="en-US"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pPr>
              <a:spcAft>
                <a:spcPts val="1200"/>
              </a:spcAft>
            </a:pPr>
            <a:r>
              <a:rPr lang="en-US" sz="2800" dirty="0" smtClean="0">
                <a:solidFill>
                  <a:srgbClr val="002060"/>
                </a:solidFill>
                <a:latin typeface="Book Antiqua" panose="02040602050305030304" pitchFamily="18" charset="0"/>
              </a:rPr>
              <a:t>ICM projects between Programme and Partner Countries are selected each year on a competitive base (deadline usually in February) </a:t>
            </a:r>
          </a:p>
          <a:p>
            <a:pPr>
              <a:spcAft>
                <a:spcPts val="1200"/>
              </a:spcAft>
            </a:pPr>
            <a:r>
              <a:rPr lang="en-US" sz="2800" dirty="0" smtClean="0">
                <a:solidFill>
                  <a:srgbClr val="002060"/>
                </a:solidFill>
                <a:latin typeface="Book Antiqua" panose="02040602050305030304" pitchFamily="18" charset="0"/>
              </a:rPr>
              <a:t>Only Programme Country HEIs can apply to their National Agency to manage mobility projects</a:t>
            </a:r>
          </a:p>
          <a:p>
            <a:pPr>
              <a:spcAft>
                <a:spcPts val="1200"/>
              </a:spcAft>
            </a:pPr>
            <a:r>
              <a:rPr lang="en-US" sz="2800" dirty="0" smtClean="0">
                <a:solidFill>
                  <a:srgbClr val="002060"/>
                </a:solidFill>
                <a:latin typeface="Book Antiqua" panose="02040602050305030304" pitchFamily="18" charset="0"/>
              </a:rPr>
              <a:t>Partner Country HEIs should strengthen their links with HEIs in Programme Countries to get involved</a:t>
            </a:r>
          </a:p>
          <a:p>
            <a:endParaRPr lang="en-US" sz="28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en-US" dirty="0" smtClean="0">
                <a:solidFill>
                  <a:srgbClr val="002060"/>
                </a:solidFill>
                <a:latin typeface="Book Antiqua" panose="02040602050305030304" pitchFamily="18" charset="0"/>
              </a:rPr>
              <a:t>ICM – Proposal Structure</a:t>
            </a:r>
            <a:endParaRPr lang="en-US"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pPr>
              <a:lnSpc>
                <a:spcPct val="150000"/>
              </a:lnSpc>
              <a:spcBef>
                <a:spcPts val="0"/>
              </a:spcBef>
              <a:buNone/>
            </a:pPr>
            <a:r>
              <a:rPr lang="en-US" sz="2200" dirty="0" smtClean="0">
                <a:solidFill>
                  <a:srgbClr val="002060"/>
                </a:solidFill>
                <a:latin typeface="Book Antiqua" pitchFamily="18" charset="0"/>
              </a:rPr>
              <a:t>4 quality questions for each Project Proposal/Partner Country</a:t>
            </a:r>
            <a:r>
              <a:rPr lang="en-US" sz="2200" dirty="0" smtClean="0">
                <a:solidFill>
                  <a:srgbClr val="002060"/>
                </a:solidFill>
                <a:latin typeface="Book Antiqua" pitchFamily="18" charset="0"/>
              </a:rPr>
              <a:t>:</a:t>
            </a:r>
          </a:p>
          <a:p>
            <a:pPr>
              <a:lnSpc>
                <a:spcPct val="150000"/>
              </a:lnSpc>
              <a:spcBef>
                <a:spcPts val="0"/>
              </a:spcBef>
            </a:pPr>
            <a:r>
              <a:rPr lang="en-US" sz="2200" u="sng" dirty="0" smtClean="0">
                <a:solidFill>
                  <a:srgbClr val="002060"/>
                </a:solidFill>
                <a:latin typeface="Book Antiqua" pitchFamily="18" charset="0"/>
              </a:rPr>
              <a:t>Relevance </a:t>
            </a:r>
            <a:r>
              <a:rPr lang="en-US" sz="2200" u="sng" dirty="0" smtClean="0">
                <a:solidFill>
                  <a:srgbClr val="002060"/>
                </a:solidFill>
                <a:latin typeface="Book Antiqua" pitchFamily="18" charset="0"/>
              </a:rPr>
              <a:t>of the mobility project </a:t>
            </a:r>
            <a:r>
              <a:rPr lang="en-US" sz="2200" dirty="0" smtClean="0">
                <a:solidFill>
                  <a:srgbClr val="002060"/>
                </a:solidFill>
                <a:latin typeface="Book Antiqua" pitchFamily="18" charset="0"/>
              </a:rPr>
              <a:t>(30 pt): </a:t>
            </a:r>
            <a:br>
              <a:rPr lang="en-US" sz="2200" dirty="0" smtClean="0">
                <a:solidFill>
                  <a:srgbClr val="002060"/>
                </a:solidFill>
                <a:latin typeface="Book Antiqua" pitchFamily="18" charset="0"/>
              </a:rPr>
            </a:br>
            <a:r>
              <a:rPr lang="en-US" sz="2200" dirty="0" smtClean="0">
                <a:solidFill>
                  <a:srgbClr val="002060"/>
                </a:solidFill>
                <a:latin typeface="Book Antiqua" pitchFamily="18" charset="0"/>
              </a:rPr>
              <a:t>Internationalisation strategy; types of </a:t>
            </a:r>
            <a:r>
              <a:rPr lang="en-US" sz="2200" dirty="0" smtClean="0">
                <a:solidFill>
                  <a:srgbClr val="002060"/>
                </a:solidFill>
                <a:latin typeface="Book Antiqua" pitchFamily="18" charset="0"/>
              </a:rPr>
              <a:t>mobility</a:t>
            </a:r>
          </a:p>
          <a:p>
            <a:pPr>
              <a:lnSpc>
                <a:spcPct val="150000"/>
              </a:lnSpc>
              <a:spcBef>
                <a:spcPts val="0"/>
              </a:spcBef>
            </a:pPr>
            <a:r>
              <a:rPr lang="en-US" sz="2200" u="sng" dirty="0" smtClean="0">
                <a:solidFill>
                  <a:srgbClr val="002060"/>
                </a:solidFill>
                <a:latin typeface="Book Antiqua" pitchFamily="18" charset="0"/>
              </a:rPr>
              <a:t>Quality </a:t>
            </a:r>
            <a:r>
              <a:rPr lang="en-US" sz="2200" u="sng" dirty="0" smtClean="0">
                <a:solidFill>
                  <a:srgbClr val="002060"/>
                </a:solidFill>
                <a:latin typeface="Book Antiqua" pitchFamily="18" charset="0"/>
              </a:rPr>
              <a:t>of Cooperation </a:t>
            </a:r>
            <a:r>
              <a:rPr lang="en-US" sz="2200" dirty="0" smtClean="0">
                <a:solidFill>
                  <a:srgbClr val="002060"/>
                </a:solidFill>
                <a:latin typeface="Book Antiqua" pitchFamily="18" charset="0"/>
              </a:rPr>
              <a:t>(30 pt): </a:t>
            </a:r>
            <a:br>
              <a:rPr lang="en-US" sz="2200" dirty="0" smtClean="0">
                <a:solidFill>
                  <a:srgbClr val="002060"/>
                </a:solidFill>
                <a:latin typeface="Book Antiqua" pitchFamily="18" charset="0"/>
              </a:rPr>
            </a:br>
            <a:r>
              <a:rPr lang="en-US" sz="2200" dirty="0" smtClean="0">
                <a:solidFill>
                  <a:srgbClr val="002060"/>
                </a:solidFill>
                <a:latin typeface="Book Antiqua" pitchFamily="18" charset="0"/>
              </a:rPr>
              <a:t>Previous experience; definition of responsibilities and </a:t>
            </a:r>
            <a:r>
              <a:rPr lang="en-US" sz="2200" dirty="0" smtClean="0">
                <a:solidFill>
                  <a:srgbClr val="002060"/>
                </a:solidFill>
                <a:latin typeface="Book Antiqua" pitchFamily="18" charset="0"/>
              </a:rPr>
              <a:t>tasks</a:t>
            </a:r>
          </a:p>
          <a:p>
            <a:pPr>
              <a:lnSpc>
                <a:spcPct val="150000"/>
              </a:lnSpc>
              <a:spcBef>
                <a:spcPts val="0"/>
              </a:spcBef>
            </a:pPr>
            <a:r>
              <a:rPr lang="en-US" sz="2200" u="sng" dirty="0" smtClean="0">
                <a:solidFill>
                  <a:srgbClr val="002060"/>
                </a:solidFill>
                <a:latin typeface="Book Antiqua" pitchFamily="18" charset="0"/>
              </a:rPr>
              <a:t>Quality </a:t>
            </a:r>
            <a:r>
              <a:rPr lang="en-US" sz="2200" u="sng" dirty="0" smtClean="0">
                <a:solidFill>
                  <a:srgbClr val="002060"/>
                </a:solidFill>
                <a:latin typeface="Book Antiqua" pitchFamily="18" charset="0"/>
              </a:rPr>
              <a:t>of project design and implementation </a:t>
            </a:r>
            <a:r>
              <a:rPr lang="en-US" sz="2200" dirty="0" smtClean="0">
                <a:solidFill>
                  <a:srgbClr val="002060"/>
                </a:solidFill>
                <a:latin typeface="Book Antiqua" pitchFamily="18" charset="0"/>
              </a:rPr>
              <a:t>(20 pt): </a:t>
            </a:r>
            <a:br>
              <a:rPr lang="en-US" sz="2200" dirty="0" smtClean="0">
                <a:solidFill>
                  <a:srgbClr val="002060"/>
                </a:solidFill>
                <a:latin typeface="Book Antiqua" pitchFamily="18" charset="0"/>
              </a:rPr>
            </a:br>
            <a:r>
              <a:rPr lang="en-US" sz="2200" dirty="0" smtClean="0">
                <a:solidFill>
                  <a:srgbClr val="002060"/>
                </a:solidFill>
                <a:latin typeface="Book Antiqua" pitchFamily="18" charset="0"/>
              </a:rPr>
              <a:t>Phases of the mobility project, selection, support and </a:t>
            </a:r>
            <a:r>
              <a:rPr lang="en-US" sz="2200" dirty="0" smtClean="0">
                <a:solidFill>
                  <a:srgbClr val="002060"/>
                </a:solidFill>
                <a:latin typeface="Book Antiqua" pitchFamily="18" charset="0"/>
              </a:rPr>
              <a:t>recognition</a:t>
            </a:r>
          </a:p>
          <a:p>
            <a:pPr>
              <a:lnSpc>
                <a:spcPct val="150000"/>
              </a:lnSpc>
              <a:spcBef>
                <a:spcPts val="0"/>
              </a:spcBef>
            </a:pPr>
            <a:r>
              <a:rPr lang="en-US" sz="2200" u="sng" dirty="0" smtClean="0">
                <a:solidFill>
                  <a:srgbClr val="002060"/>
                </a:solidFill>
                <a:latin typeface="Book Antiqua" pitchFamily="18" charset="0"/>
              </a:rPr>
              <a:t>Impact </a:t>
            </a:r>
            <a:r>
              <a:rPr lang="en-US" sz="2200" u="sng" dirty="0" smtClean="0">
                <a:solidFill>
                  <a:srgbClr val="002060"/>
                </a:solidFill>
                <a:latin typeface="Book Antiqua" pitchFamily="18" charset="0"/>
              </a:rPr>
              <a:t>and dissemination </a:t>
            </a:r>
            <a:r>
              <a:rPr lang="en-US" sz="2200" dirty="0" smtClean="0">
                <a:solidFill>
                  <a:srgbClr val="002060"/>
                </a:solidFill>
                <a:latin typeface="Book Antiqua" pitchFamily="18" charset="0"/>
              </a:rPr>
              <a:t>(20 pt): </a:t>
            </a:r>
            <a:br>
              <a:rPr lang="en-US" sz="2200" dirty="0" smtClean="0">
                <a:solidFill>
                  <a:srgbClr val="002060"/>
                </a:solidFill>
                <a:latin typeface="Book Antiqua" pitchFamily="18" charset="0"/>
              </a:rPr>
            </a:br>
            <a:r>
              <a:rPr lang="en-US" sz="2200" dirty="0" smtClean="0">
                <a:solidFill>
                  <a:srgbClr val="002060"/>
                </a:solidFill>
                <a:latin typeface="Book Antiqua" pitchFamily="18" charset="0"/>
              </a:rPr>
              <a:t>Impact on different levels; dissemination measures </a:t>
            </a:r>
          </a:p>
          <a:p>
            <a:pPr>
              <a:spcBef>
                <a:spcPts val="0"/>
              </a:spcBef>
            </a:pPr>
            <a:endParaRPr lang="en-US" sz="2200" dirty="0">
              <a:solidFill>
                <a:srgbClr val="002060"/>
              </a:solidFill>
              <a:latin typeface="Book Antiqua"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Autofit/>
          </a:bodyPr>
          <a:lstStyle/>
          <a:p>
            <a:r>
              <a:rPr lang="en-US" sz="4000" dirty="0" smtClean="0">
                <a:solidFill>
                  <a:srgbClr val="002060"/>
                </a:solidFill>
                <a:latin typeface="Book Antiqua" panose="02040602050305030304" pitchFamily="18" charset="0"/>
              </a:rPr>
              <a:t>ICM – SOME EU DATA</a:t>
            </a:r>
            <a:endParaRPr lang="en-US" sz="4000"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lstStyle/>
          <a:p>
            <a:pPr>
              <a:buNone/>
            </a:pPr>
            <a:r>
              <a:rPr lang="en-US" u="sng" cap="small" dirty="0" smtClean="0">
                <a:solidFill>
                  <a:srgbClr val="002060"/>
                </a:solidFill>
                <a:latin typeface="Book Antiqua" panose="02040602050305030304" pitchFamily="18" charset="0"/>
              </a:rPr>
              <a:t>Europe</a:t>
            </a:r>
            <a:r>
              <a:rPr lang="en-US" cap="small" dirty="0" smtClean="0">
                <a:solidFill>
                  <a:srgbClr val="002060"/>
                </a:solidFill>
                <a:latin typeface="Book Antiqua" panose="02040602050305030304" pitchFamily="18" charset="0"/>
              </a:rPr>
              <a:t>				       </a:t>
            </a:r>
            <a:r>
              <a:rPr lang="en-US" u="sng" cap="small" dirty="0" smtClean="0">
                <a:solidFill>
                  <a:srgbClr val="002060"/>
                </a:solidFill>
                <a:latin typeface="Book Antiqua" panose="02040602050305030304" pitchFamily="18" charset="0"/>
              </a:rPr>
              <a:t>Italy</a:t>
            </a:r>
            <a:endParaRPr lang="en-US" u="sng" cap="small"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11" name="Picture 10"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4" cstate="print"/>
          <a:stretch>
            <a:fillRect/>
          </a:stretch>
        </p:blipFill>
        <p:spPr>
          <a:xfrm>
            <a:off x="7467600" y="152400"/>
            <a:ext cx="1676400" cy="409575"/>
          </a:xfrm>
          <a:prstGeom prst="rect">
            <a:avLst/>
          </a:prstGeom>
        </p:spPr>
      </p:pic>
      <p:sp>
        <p:nvSpPr>
          <p:cNvPr id="25" name="object 7"/>
          <p:cNvSpPr txBox="1"/>
          <p:nvPr/>
        </p:nvSpPr>
        <p:spPr>
          <a:xfrm>
            <a:off x="126133" y="2104640"/>
            <a:ext cx="4445867" cy="676660"/>
          </a:xfrm>
          <a:prstGeom prst="rect">
            <a:avLst/>
          </a:prstGeom>
        </p:spPr>
        <p:txBody>
          <a:bodyPr vert="horz" wrap="square" lIns="0" tIns="0" rIns="0" bIns="0" rtlCol="0">
            <a:spAutoFit/>
          </a:bodyPr>
          <a:lstStyle/>
          <a:p>
            <a:pPr marL="701675" marR="93345" indent="-600710">
              <a:lnSpc>
                <a:spcPts val="2300"/>
              </a:lnSpc>
              <a:spcAft>
                <a:spcPts val="600"/>
              </a:spcAft>
            </a:pPr>
            <a:r>
              <a:rPr lang="en-US" sz="1600" b="1" spc="-5" dirty="0" smtClean="0">
                <a:solidFill>
                  <a:srgbClr val="001F5F"/>
                </a:solidFill>
                <a:latin typeface="Book Antiqua" pitchFamily="18" charset="0"/>
                <a:cs typeface="Arial"/>
              </a:rPr>
              <a:t>62,000 Financed Mobilities</a:t>
            </a:r>
          </a:p>
          <a:p>
            <a:pPr marL="701675" marR="93345" indent="-600710">
              <a:lnSpc>
                <a:spcPts val="2300"/>
              </a:lnSpc>
              <a:spcAft>
                <a:spcPts val="600"/>
              </a:spcAft>
            </a:pPr>
            <a:r>
              <a:rPr lang="en-US" sz="1600" b="1" spc="-5" dirty="0" smtClean="0">
                <a:solidFill>
                  <a:srgbClr val="001F5F"/>
                </a:solidFill>
                <a:latin typeface="Book Antiqua" pitchFamily="18" charset="0"/>
                <a:cs typeface="Arial"/>
              </a:rPr>
              <a:t>50% Staff/50% Students</a:t>
            </a:r>
            <a:endParaRPr lang="en-US" sz="1600" dirty="0" smtClean="0">
              <a:latin typeface="Book Antiqua" pitchFamily="18" charset="0"/>
              <a:cs typeface="Arial"/>
            </a:endParaRPr>
          </a:p>
        </p:txBody>
      </p:sp>
      <p:grpSp>
        <p:nvGrpSpPr>
          <p:cNvPr id="44" name="Gruppo 43"/>
          <p:cNvGrpSpPr/>
          <p:nvPr/>
        </p:nvGrpSpPr>
        <p:grpSpPr>
          <a:xfrm>
            <a:off x="-228600" y="2743200"/>
            <a:ext cx="2792809" cy="2515551"/>
            <a:chOff x="0" y="2971800"/>
            <a:chExt cx="2792809" cy="2515551"/>
          </a:xfrm>
        </p:grpSpPr>
        <p:sp>
          <p:nvSpPr>
            <p:cNvPr id="27" name="object 2"/>
            <p:cNvSpPr/>
            <p:nvPr/>
          </p:nvSpPr>
          <p:spPr>
            <a:xfrm>
              <a:off x="419532" y="3538170"/>
              <a:ext cx="558968" cy="1626090"/>
            </a:xfrm>
            <a:custGeom>
              <a:avLst/>
              <a:gdLst/>
              <a:ahLst/>
              <a:cxnLst/>
              <a:rect l="l" t="t" r="r" b="b"/>
              <a:pathLst>
                <a:path w="698500" h="2032000">
                  <a:moveTo>
                    <a:pt x="0" y="2031492"/>
                  </a:moveTo>
                  <a:lnTo>
                    <a:pt x="697991" y="2031492"/>
                  </a:lnTo>
                  <a:lnTo>
                    <a:pt x="697991" y="0"/>
                  </a:lnTo>
                  <a:lnTo>
                    <a:pt x="0" y="0"/>
                  </a:lnTo>
                  <a:lnTo>
                    <a:pt x="0" y="2031492"/>
                  </a:lnTo>
                  <a:close/>
                </a:path>
              </a:pathLst>
            </a:custGeom>
            <a:solidFill>
              <a:srgbClr val="FFA420"/>
            </a:solidFill>
          </p:spPr>
          <p:txBody>
            <a:bodyPr wrap="square" lIns="0" tIns="0" rIns="0" bIns="0" rtlCol="0"/>
            <a:lstStyle/>
            <a:p>
              <a:endParaRPr lang="en-US" dirty="0"/>
            </a:p>
          </p:txBody>
        </p:sp>
        <p:sp>
          <p:nvSpPr>
            <p:cNvPr id="28" name="object 3"/>
            <p:cNvSpPr/>
            <p:nvPr/>
          </p:nvSpPr>
          <p:spPr>
            <a:xfrm>
              <a:off x="1815936" y="3202789"/>
              <a:ext cx="558968" cy="1961471"/>
            </a:xfrm>
            <a:custGeom>
              <a:avLst/>
              <a:gdLst/>
              <a:ahLst/>
              <a:cxnLst/>
              <a:rect l="l" t="t" r="r" b="b"/>
              <a:pathLst>
                <a:path w="698500" h="2451100">
                  <a:moveTo>
                    <a:pt x="0" y="2450592"/>
                  </a:moveTo>
                  <a:lnTo>
                    <a:pt x="697991" y="2450592"/>
                  </a:lnTo>
                  <a:lnTo>
                    <a:pt x="697991" y="0"/>
                  </a:lnTo>
                  <a:lnTo>
                    <a:pt x="0" y="0"/>
                  </a:lnTo>
                  <a:lnTo>
                    <a:pt x="0" y="2450592"/>
                  </a:lnTo>
                  <a:close/>
                </a:path>
              </a:pathLst>
            </a:custGeom>
            <a:solidFill>
              <a:srgbClr val="E36C09"/>
            </a:solidFill>
          </p:spPr>
          <p:txBody>
            <a:bodyPr wrap="square" lIns="0" tIns="0" rIns="0" bIns="0" rtlCol="0"/>
            <a:lstStyle/>
            <a:p>
              <a:endParaRPr lang="en-US" dirty="0"/>
            </a:p>
          </p:txBody>
        </p:sp>
        <p:sp>
          <p:nvSpPr>
            <p:cNvPr id="29" name="object 4"/>
            <p:cNvSpPr/>
            <p:nvPr/>
          </p:nvSpPr>
          <p:spPr>
            <a:xfrm>
              <a:off x="0" y="5163853"/>
              <a:ext cx="2792809" cy="0"/>
            </a:xfrm>
            <a:custGeom>
              <a:avLst/>
              <a:gdLst/>
              <a:ahLst/>
              <a:cxnLst/>
              <a:rect l="l" t="t" r="r" b="b"/>
              <a:pathLst>
                <a:path w="3489960">
                  <a:moveTo>
                    <a:pt x="0" y="0"/>
                  </a:moveTo>
                  <a:lnTo>
                    <a:pt x="3489960" y="0"/>
                  </a:lnTo>
                </a:path>
              </a:pathLst>
            </a:custGeom>
            <a:ln w="9144">
              <a:solidFill>
                <a:srgbClr val="858585"/>
              </a:solidFill>
            </a:ln>
          </p:spPr>
          <p:txBody>
            <a:bodyPr wrap="square" lIns="0" tIns="0" rIns="0" bIns="0" rtlCol="0"/>
            <a:lstStyle/>
            <a:p>
              <a:endParaRPr lang="en-US" dirty="0"/>
            </a:p>
          </p:txBody>
        </p:sp>
        <p:sp>
          <p:nvSpPr>
            <p:cNvPr id="30" name="object 5"/>
            <p:cNvSpPr txBox="1"/>
            <p:nvPr/>
          </p:nvSpPr>
          <p:spPr>
            <a:xfrm>
              <a:off x="503275" y="5271907"/>
              <a:ext cx="391278" cy="215444"/>
            </a:xfrm>
            <a:prstGeom prst="rect">
              <a:avLst/>
            </a:prstGeom>
          </p:spPr>
          <p:txBody>
            <a:bodyPr vert="horz" wrap="square" lIns="0" tIns="0" rIns="0" bIns="0" rtlCol="0">
              <a:spAutoFit/>
            </a:bodyPr>
            <a:lstStyle/>
            <a:p>
              <a:pPr marL="12700">
                <a:lnSpc>
                  <a:spcPct val="100000"/>
                </a:lnSpc>
              </a:pPr>
              <a:r>
                <a:rPr lang="en-US" sz="1400" spc="-5" dirty="0" smtClean="0">
                  <a:solidFill>
                    <a:srgbClr val="001F5F"/>
                  </a:solidFill>
                  <a:latin typeface="Book Antiqua" pitchFamily="18" charset="0"/>
                  <a:cs typeface="Calibri"/>
                </a:rPr>
                <a:t>2015</a:t>
              </a:r>
              <a:endParaRPr lang="en-US" sz="1400" dirty="0">
                <a:latin typeface="Book Antiqua" pitchFamily="18" charset="0"/>
                <a:cs typeface="Calibri"/>
              </a:endParaRPr>
            </a:p>
          </p:txBody>
        </p:sp>
        <p:sp>
          <p:nvSpPr>
            <p:cNvPr id="31" name="object 6"/>
            <p:cNvSpPr txBox="1"/>
            <p:nvPr/>
          </p:nvSpPr>
          <p:spPr>
            <a:xfrm>
              <a:off x="1899680" y="5271907"/>
              <a:ext cx="391278" cy="215444"/>
            </a:xfrm>
            <a:prstGeom prst="rect">
              <a:avLst/>
            </a:prstGeom>
          </p:spPr>
          <p:txBody>
            <a:bodyPr vert="horz" wrap="square" lIns="0" tIns="0" rIns="0" bIns="0" rtlCol="0">
              <a:spAutoFit/>
            </a:bodyPr>
            <a:lstStyle/>
            <a:p>
              <a:pPr marL="12700">
                <a:lnSpc>
                  <a:spcPct val="100000"/>
                </a:lnSpc>
              </a:pPr>
              <a:r>
                <a:rPr lang="en-US" sz="1400" spc="-5" dirty="0" smtClean="0">
                  <a:solidFill>
                    <a:srgbClr val="001F5F"/>
                  </a:solidFill>
                  <a:latin typeface="Book Antiqua" pitchFamily="18" charset="0"/>
                  <a:cs typeface="Calibri"/>
                </a:rPr>
                <a:t>2016</a:t>
              </a:r>
              <a:endParaRPr lang="en-US" sz="1400" dirty="0">
                <a:latin typeface="Book Antiqua" pitchFamily="18" charset="0"/>
                <a:cs typeface="Calibri"/>
              </a:endParaRPr>
            </a:p>
          </p:txBody>
        </p:sp>
        <p:sp>
          <p:nvSpPr>
            <p:cNvPr id="32" name="object 5"/>
            <p:cNvSpPr txBox="1"/>
            <p:nvPr/>
          </p:nvSpPr>
          <p:spPr>
            <a:xfrm>
              <a:off x="430187" y="3306221"/>
              <a:ext cx="789013" cy="215444"/>
            </a:xfrm>
            <a:prstGeom prst="rect">
              <a:avLst/>
            </a:prstGeom>
          </p:spPr>
          <p:txBody>
            <a:bodyPr vert="horz" wrap="square" lIns="0" tIns="0" rIns="0" bIns="0" rtlCol="0">
              <a:spAutoFit/>
            </a:bodyPr>
            <a:lstStyle/>
            <a:p>
              <a:pPr marL="12700">
                <a:lnSpc>
                  <a:spcPct val="100000"/>
                </a:lnSpc>
              </a:pPr>
              <a:r>
                <a:rPr lang="en-US" sz="1400" spc="-5" dirty="0" smtClean="0">
                  <a:solidFill>
                    <a:srgbClr val="001F5F"/>
                  </a:solidFill>
                  <a:latin typeface="Book Antiqua" pitchFamily="18" charset="0"/>
                  <a:cs typeface="Calibri"/>
                </a:rPr>
                <a:t>28,109</a:t>
              </a:r>
              <a:endParaRPr lang="en-US" sz="1400" dirty="0">
                <a:latin typeface="Book Antiqua" pitchFamily="18" charset="0"/>
                <a:cs typeface="Calibri"/>
              </a:endParaRPr>
            </a:p>
          </p:txBody>
        </p:sp>
        <p:sp>
          <p:nvSpPr>
            <p:cNvPr id="33" name="object 6"/>
            <p:cNvSpPr txBox="1"/>
            <p:nvPr/>
          </p:nvSpPr>
          <p:spPr>
            <a:xfrm>
              <a:off x="1828800" y="2971800"/>
              <a:ext cx="713473" cy="215444"/>
            </a:xfrm>
            <a:prstGeom prst="rect">
              <a:avLst/>
            </a:prstGeom>
          </p:spPr>
          <p:txBody>
            <a:bodyPr vert="horz" wrap="square" lIns="0" tIns="0" rIns="0" bIns="0" rtlCol="0">
              <a:spAutoFit/>
            </a:bodyPr>
            <a:lstStyle/>
            <a:p>
              <a:pPr marL="12700">
                <a:lnSpc>
                  <a:spcPct val="100000"/>
                </a:lnSpc>
              </a:pPr>
              <a:r>
                <a:rPr lang="en-US" sz="1400" spc="-5" dirty="0" smtClean="0">
                  <a:solidFill>
                    <a:srgbClr val="001F5F"/>
                  </a:solidFill>
                  <a:latin typeface="Book Antiqua" pitchFamily="18" charset="0"/>
                  <a:cs typeface="Calibri"/>
                </a:rPr>
                <a:t>33,927</a:t>
              </a:r>
              <a:endParaRPr lang="en-US" sz="1400" dirty="0">
                <a:latin typeface="Book Antiqua" pitchFamily="18" charset="0"/>
                <a:cs typeface="Calibri"/>
              </a:endParaRPr>
            </a:p>
          </p:txBody>
        </p:sp>
      </p:grpSp>
      <p:sp>
        <p:nvSpPr>
          <p:cNvPr id="34" name="object 8"/>
          <p:cNvSpPr>
            <a:spLocks noChangeAspect="1"/>
          </p:cNvSpPr>
          <p:nvPr/>
        </p:nvSpPr>
        <p:spPr>
          <a:xfrm>
            <a:off x="1828800" y="4419600"/>
            <a:ext cx="2690928" cy="2498968"/>
          </a:xfrm>
          <a:prstGeom prst="rect">
            <a:avLst/>
          </a:prstGeom>
          <a:blipFill>
            <a:blip r:embed="rId5" cstate="print"/>
            <a:stretch>
              <a:fillRect/>
            </a:stretch>
          </a:blipFill>
        </p:spPr>
        <p:txBody>
          <a:bodyPr wrap="square" lIns="0" tIns="0" rIns="0" bIns="0" rtlCol="0"/>
          <a:lstStyle/>
          <a:p>
            <a:endParaRPr lang="en-US" dirty="0"/>
          </a:p>
        </p:txBody>
      </p:sp>
      <p:graphicFrame>
        <p:nvGraphicFramePr>
          <p:cNvPr id="42" name="Grafico 41"/>
          <p:cNvGraphicFramePr/>
          <p:nvPr/>
        </p:nvGraphicFramePr>
        <p:xfrm>
          <a:off x="4710648" y="2514600"/>
          <a:ext cx="4528602" cy="3006625"/>
        </p:xfrm>
        <a:graphic>
          <a:graphicData uri="http://schemas.openxmlformats.org/drawingml/2006/chart">
            <c:chart xmlns:c="http://schemas.openxmlformats.org/drawingml/2006/chart" xmlns:r="http://schemas.openxmlformats.org/officeDocument/2006/relationships" r:id="rId6"/>
          </a:graphicData>
        </a:graphic>
      </p:graphicFrame>
      <p:sp>
        <p:nvSpPr>
          <p:cNvPr id="43" name="CasellaDiTesto 42"/>
          <p:cNvSpPr txBox="1"/>
          <p:nvPr/>
        </p:nvSpPr>
        <p:spPr>
          <a:xfrm>
            <a:off x="3745888" y="5445025"/>
            <a:ext cx="4546160"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z="1400" dirty="0" smtClean="0">
                <a:latin typeface="Book Antiqua" pitchFamily="18" charset="0"/>
              </a:rPr>
              <a:t>	Budget:        €11.6m	  €13.0m        €14.0m</a:t>
            </a:r>
          </a:p>
          <a:p>
            <a:pPr marL="0" marR="0" indent="0" algn="l" defTabSz="584200" rtl="0" fontAlgn="auto" latinLnBrk="0" hangingPunct="0">
              <a:lnSpc>
                <a:spcPct val="100000"/>
              </a:lnSpc>
              <a:spcBef>
                <a:spcPts val="0"/>
              </a:spcBef>
              <a:spcAft>
                <a:spcPts val="0"/>
              </a:spcAft>
              <a:buClrTx/>
              <a:buSzTx/>
              <a:buFontTx/>
              <a:buNone/>
              <a:tabLst/>
            </a:pPr>
            <a:r>
              <a:rPr lang="en-US" sz="1400" dirty="0" smtClean="0">
                <a:latin typeface="Book Antiqua" pitchFamily="18" charset="0"/>
              </a:rPr>
              <a:t>	Requested:  €40.4m       €34.3m        €39.8m</a:t>
            </a:r>
          </a:p>
          <a:p>
            <a:pPr marL="0" marR="0" indent="0" defTabSz="584200" rtl="0" fontAlgn="auto" latinLnBrk="0" hangingPunct="0">
              <a:lnSpc>
                <a:spcPct val="100000"/>
              </a:lnSpc>
              <a:spcBef>
                <a:spcPts val="0"/>
              </a:spcBef>
              <a:spcAft>
                <a:spcPts val="0"/>
              </a:spcAft>
              <a:buClrTx/>
              <a:buSzTx/>
              <a:buFontTx/>
              <a:buNone/>
              <a:tabLst/>
            </a:pPr>
            <a:r>
              <a:rPr lang="en-US" sz="1400" dirty="0" smtClean="0">
                <a:latin typeface="Book Antiqua" pitchFamily="18" charset="0"/>
              </a:rPr>
              <a:t>               		</a:t>
            </a:r>
            <a:r>
              <a:rPr lang="en-US" sz="1400" i="1" dirty="0" smtClean="0">
                <a:latin typeface="Book Antiqua" pitchFamily="18" charset="0"/>
              </a:rPr>
              <a:t>29% 	     38%		35%</a:t>
            </a:r>
            <a:r>
              <a:rPr lang="en-US" sz="1400" dirty="0" smtClean="0">
                <a:latin typeface="Book Antiqua" pitchFamily="18" charset="0"/>
              </a:rPr>
              <a:t>	</a:t>
            </a:r>
            <a:endParaRPr kumimoji="0" lang="en-US" sz="1400" b="0" i="0" u="none" strike="noStrike" cap="none" spc="0" normalizeH="0" baseline="0" dirty="0">
              <a:ln>
                <a:noFill/>
              </a:ln>
              <a:solidFill>
                <a:srgbClr val="000000"/>
              </a:solidFill>
              <a:effectLst/>
              <a:uFillTx/>
              <a:latin typeface="Book Antiqua" pitchFamily="18" charset="0"/>
              <a:ea typeface="Helvetica Light"/>
              <a:cs typeface="Helvetica Light"/>
              <a:sym typeface="Helvetica Light"/>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Autofit/>
          </a:bodyPr>
          <a:lstStyle/>
          <a:p>
            <a:r>
              <a:rPr lang="en-US" sz="4000" dirty="0" smtClean="0">
                <a:solidFill>
                  <a:srgbClr val="002060"/>
                </a:solidFill>
                <a:latin typeface="Book Antiqua" panose="02040602050305030304" pitchFamily="18" charset="0"/>
              </a:rPr>
              <a:t>KA2 - CBHE: </a:t>
            </a:r>
            <a:r>
              <a:rPr lang="en-US" sz="4000" dirty="0" smtClean="0">
                <a:solidFill>
                  <a:srgbClr val="002060"/>
                </a:solidFill>
                <a:latin typeface="Book Antiqua" panose="02040602050305030304" pitchFamily="18" charset="0"/>
              </a:rPr>
              <a:t>objectives</a:t>
            </a:r>
            <a:endParaRPr lang="en-US" sz="4000"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pPr marL="0" indent="0">
              <a:spcAft>
                <a:spcPts val="600"/>
              </a:spcAft>
              <a:buNone/>
              <a:defRPr/>
            </a:pPr>
            <a:r>
              <a:rPr lang="en-US" altLang="en-US" sz="2400" dirty="0" smtClean="0">
                <a:solidFill>
                  <a:srgbClr val="002060"/>
                </a:solidFill>
                <a:latin typeface="Book Antiqua" pitchFamily="18" charset="0"/>
              </a:rPr>
              <a:t>Build capacity and help modernise higher education institutions in Partner Countries, to ensure a structural, long-lasting impact</a:t>
            </a:r>
          </a:p>
          <a:p>
            <a:pPr>
              <a:spcAft>
                <a:spcPts val="600"/>
              </a:spcAft>
              <a:defRPr/>
            </a:pPr>
            <a:r>
              <a:rPr lang="en-US" altLang="en-US" sz="2400" dirty="0" smtClean="0">
                <a:solidFill>
                  <a:srgbClr val="002060"/>
                </a:solidFill>
                <a:latin typeface="Book Antiqua" pitchFamily="18" charset="0"/>
              </a:rPr>
              <a:t>Support modernisation &amp; internationalisation</a:t>
            </a:r>
          </a:p>
          <a:p>
            <a:pPr>
              <a:spcAft>
                <a:spcPts val="600"/>
              </a:spcAft>
              <a:defRPr/>
            </a:pPr>
            <a:r>
              <a:rPr lang="en-US" altLang="en-US" sz="2400" dirty="0" smtClean="0">
                <a:solidFill>
                  <a:srgbClr val="002060"/>
                </a:solidFill>
                <a:latin typeface="Book Antiqua" pitchFamily="18" charset="0"/>
              </a:rPr>
              <a:t>Improve quality </a:t>
            </a:r>
          </a:p>
          <a:p>
            <a:pPr>
              <a:spcAft>
                <a:spcPts val="600"/>
              </a:spcAft>
              <a:defRPr/>
            </a:pPr>
            <a:r>
              <a:rPr lang="en-US" altLang="en-US" sz="2400" dirty="0" smtClean="0">
                <a:solidFill>
                  <a:srgbClr val="002060"/>
                </a:solidFill>
                <a:latin typeface="Book Antiqua" pitchFamily="18" charset="0"/>
              </a:rPr>
              <a:t>Improve the level of competences and skills</a:t>
            </a:r>
          </a:p>
          <a:p>
            <a:pPr>
              <a:spcAft>
                <a:spcPts val="600"/>
              </a:spcAft>
              <a:defRPr/>
            </a:pPr>
            <a:r>
              <a:rPr lang="en-US" altLang="en-US" sz="2400" dirty="0" smtClean="0">
                <a:solidFill>
                  <a:srgbClr val="002060"/>
                </a:solidFill>
                <a:latin typeface="Book Antiqua" pitchFamily="18" charset="0"/>
              </a:rPr>
              <a:t>Enhance management, governance in HEIs</a:t>
            </a:r>
          </a:p>
          <a:p>
            <a:pPr>
              <a:spcAft>
                <a:spcPts val="600"/>
              </a:spcAft>
              <a:defRPr/>
            </a:pPr>
            <a:r>
              <a:rPr lang="en-US" altLang="en-US" sz="2400" dirty="0" smtClean="0">
                <a:solidFill>
                  <a:srgbClr val="002060"/>
                </a:solidFill>
                <a:latin typeface="Book Antiqua" pitchFamily="18" charset="0"/>
              </a:rPr>
              <a:t>Promote people-to-people contacts, intercultural understanding</a:t>
            </a:r>
          </a:p>
          <a:p>
            <a:pPr>
              <a:spcAft>
                <a:spcPts val="600"/>
              </a:spcAft>
              <a:defRPr/>
            </a:pPr>
            <a:r>
              <a:rPr lang="en-US" altLang="en-US" sz="2400" dirty="0" smtClean="0">
                <a:solidFill>
                  <a:srgbClr val="002060"/>
                </a:solidFill>
                <a:latin typeface="Book Antiqua" pitchFamily="18" charset="0"/>
              </a:rPr>
              <a:t>Voluntary convergence with EU HE policy developments</a:t>
            </a:r>
          </a:p>
          <a:p>
            <a:endParaRPr lang="en-US" sz="2400" dirty="0">
              <a:solidFill>
                <a:srgbClr val="002060"/>
              </a:solidFill>
              <a:latin typeface="Book Antiqua"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Autofit/>
          </a:bodyPr>
          <a:lstStyle/>
          <a:p>
            <a:r>
              <a:rPr lang="en-US" sz="4000" dirty="0" smtClean="0">
                <a:solidFill>
                  <a:srgbClr val="002060"/>
                </a:solidFill>
                <a:latin typeface="Book Antiqua" panose="02040602050305030304" pitchFamily="18" charset="0"/>
              </a:rPr>
              <a:t>KA2 – CBHE in </a:t>
            </a:r>
            <a:r>
              <a:rPr lang="en-US" sz="4000" dirty="0" smtClean="0">
                <a:solidFill>
                  <a:srgbClr val="002060"/>
                </a:solidFill>
                <a:latin typeface="Book Antiqua" panose="02040602050305030304" pitchFamily="18" charset="0"/>
              </a:rPr>
              <a:t>brief</a:t>
            </a:r>
            <a:endParaRPr lang="en-US" sz="4000"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pPr marL="457200" indent="-457200">
              <a:buFont typeface="+mj-lt"/>
              <a:buAutoNum type="arabicPeriod"/>
              <a:defRPr/>
            </a:pPr>
            <a:r>
              <a:rPr lang="en-US" altLang="en-US" sz="2400" dirty="0" smtClean="0">
                <a:solidFill>
                  <a:srgbClr val="002060"/>
                </a:solidFill>
                <a:latin typeface="Book Antiqua" pitchFamily="18" charset="0"/>
              </a:rPr>
              <a:t>Joint Projects: New curricula, joint degrees, learning and teaching methodologies, staff development, quality assurance, governance, Bologna tools…</a:t>
            </a:r>
          </a:p>
          <a:p>
            <a:pPr marL="457200" indent="-457200">
              <a:buFont typeface="+mj-lt"/>
              <a:buAutoNum type="arabicPeriod"/>
              <a:defRPr/>
            </a:pPr>
            <a:r>
              <a:rPr lang="en-US" altLang="en-US" sz="2400" dirty="0" smtClean="0">
                <a:solidFill>
                  <a:srgbClr val="002060"/>
                </a:solidFill>
                <a:latin typeface="Book Antiqua" pitchFamily="18" charset="0"/>
              </a:rPr>
              <a:t>Structural Projects: Reforms at national level with the support of the authorities in the Partner Countries (policy modernisation, Bologna policies, governance and management of higher education systems…)</a:t>
            </a:r>
          </a:p>
          <a:p>
            <a:pPr marL="457200" indent="-457200">
              <a:buFont typeface="+mj-lt"/>
              <a:buAutoNum type="arabicPeriod"/>
              <a:defRPr/>
            </a:pPr>
            <a:r>
              <a:rPr lang="en-US" altLang="en-US" sz="2400" dirty="0" smtClean="0">
                <a:solidFill>
                  <a:srgbClr val="002060"/>
                </a:solidFill>
                <a:latin typeface="Book Antiqua" pitchFamily="18" charset="0"/>
              </a:rPr>
              <a:t>Projects for Southern Mediterranean, Eastern Europe and Western Balkans countries may include an additional mobility component (cancelled from the 2018 call)</a:t>
            </a:r>
          </a:p>
          <a:p>
            <a:pPr marL="857250" lvl="2" indent="-457200">
              <a:defRPr/>
            </a:pPr>
            <a:r>
              <a:rPr lang="en-US" altLang="en-US" sz="2000" dirty="0" smtClean="0">
                <a:solidFill>
                  <a:srgbClr val="002060"/>
                </a:solidFill>
                <a:latin typeface="Book Antiqua" pitchFamily="18" charset="0"/>
              </a:rPr>
              <a:t>for students and staff, to and from Programme Countries and between Partner Countries</a:t>
            </a:r>
          </a:p>
          <a:p>
            <a:pPr marL="857250" lvl="2" indent="-457200">
              <a:defRPr/>
            </a:pPr>
            <a:r>
              <a:rPr lang="en-US" altLang="en-US" sz="2000" dirty="0" smtClean="0">
                <a:solidFill>
                  <a:srgbClr val="002060"/>
                </a:solidFill>
                <a:latin typeface="Book Antiqua" pitchFamily="18" charset="0"/>
              </a:rPr>
              <a:t>Similar rules as for credit mobility (max 12 months)</a:t>
            </a:r>
          </a:p>
          <a:p>
            <a:pPr marL="457200" indent="-457200">
              <a:buFont typeface="+mj-lt"/>
              <a:buAutoNum type="arabicPeriod"/>
              <a:defRPr/>
            </a:pPr>
            <a:endParaRPr lang="en-US" altLang="en-US" sz="2400" dirty="0" smtClean="0">
              <a:solidFill>
                <a:srgbClr val="002060"/>
              </a:solidFill>
              <a:latin typeface="Book Antiqua" pitchFamily="18" charset="0"/>
            </a:endParaRPr>
          </a:p>
          <a:p>
            <a:endParaRPr lang="en-US" sz="2400" dirty="0">
              <a:solidFill>
                <a:srgbClr val="002060"/>
              </a:solidFill>
              <a:latin typeface="Book Antiqua"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Autofit/>
          </a:bodyPr>
          <a:lstStyle/>
          <a:p>
            <a:r>
              <a:rPr lang="en-US" sz="4000" dirty="0" smtClean="0">
                <a:solidFill>
                  <a:srgbClr val="002060"/>
                </a:solidFill>
                <a:latin typeface="Book Antiqua" panose="02040602050305030304" pitchFamily="18" charset="0"/>
              </a:rPr>
              <a:t>Ongoing European </a:t>
            </a:r>
            <a:r>
              <a:rPr lang="en-US" sz="4000" dirty="0" smtClean="0">
                <a:solidFill>
                  <a:srgbClr val="002060"/>
                </a:solidFill>
                <a:latin typeface="Book Antiqua" panose="02040602050305030304" pitchFamily="18" charset="0"/>
              </a:rPr>
              <a:t>Projects</a:t>
            </a:r>
            <a:endParaRPr lang="en-US" sz="4000"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1524000"/>
            <a:ext cx="8229600" cy="4525963"/>
          </a:xfrm>
        </p:spPr>
        <p:txBody>
          <a:bodyPr>
            <a:noAutofit/>
          </a:bodyPr>
          <a:lstStyle/>
          <a:p>
            <a:pPr marL="268288" lvl="1" indent="-268288" defTabSz="457200">
              <a:lnSpc>
                <a:spcPct val="130000"/>
              </a:lnSpc>
              <a:buFont typeface="Wingdings" pitchFamily="2" charset="2"/>
              <a:buChar char="ü"/>
              <a:defRPr sz="2000">
                <a:solidFill>
                  <a:srgbClr val="535353"/>
                </a:solidFill>
                <a:latin typeface="+mj-lt"/>
                <a:ea typeface="+mj-ea"/>
                <a:cs typeface="+mj-cs"/>
                <a:sym typeface="Helvetica"/>
              </a:defRPr>
            </a:pPr>
            <a:r>
              <a:rPr lang="en-US" sz="2200" dirty="0" smtClean="0">
                <a:solidFill>
                  <a:srgbClr val="002060"/>
                </a:solidFill>
                <a:latin typeface="Book Antiqua" pitchFamily="18" charset="0"/>
                <a:sym typeface="Helvetica"/>
              </a:rPr>
              <a:t>E+ </a:t>
            </a:r>
            <a:r>
              <a:rPr lang="en-US" sz="2200" b="1" dirty="0" smtClean="0">
                <a:solidFill>
                  <a:srgbClr val="002060"/>
                </a:solidFill>
                <a:latin typeface="Book Antiqua" pitchFamily="18" charset="0"/>
                <a:sym typeface="Helvetica"/>
              </a:rPr>
              <a:t>ICM</a:t>
            </a:r>
            <a:r>
              <a:rPr lang="en-US" sz="2200" dirty="0" smtClean="0">
                <a:solidFill>
                  <a:srgbClr val="002060"/>
                </a:solidFill>
                <a:latin typeface="Book Antiqua" pitchFamily="18" charset="0"/>
                <a:sym typeface="Helvetica"/>
              </a:rPr>
              <a:t> 2016-2017</a:t>
            </a:r>
          </a:p>
          <a:p>
            <a:pPr marL="268288" lvl="1" indent="-268288" defTabSz="457200">
              <a:lnSpc>
                <a:spcPct val="130000"/>
              </a:lnSpc>
              <a:buFont typeface="Wingdings" pitchFamily="2" charset="2"/>
              <a:buChar char="ü"/>
              <a:defRPr sz="2000">
                <a:solidFill>
                  <a:srgbClr val="535353"/>
                </a:solidFill>
                <a:latin typeface="+mj-lt"/>
                <a:ea typeface="+mj-ea"/>
                <a:cs typeface="+mj-cs"/>
                <a:sym typeface="Helvetica"/>
              </a:defRPr>
            </a:pPr>
            <a:r>
              <a:rPr lang="en-US" sz="2200" dirty="0" smtClean="0">
                <a:solidFill>
                  <a:srgbClr val="002060"/>
                </a:solidFill>
                <a:latin typeface="Book Antiqua" pitchFamily="18" charset="0"/>
                <a:sym typeface="Helvetica"/>
              </a:rPr>
              <a:t>E+ CBHE </a:t>
            </a:r>
            <a:r>
              <a:rPr lang="en-US" sz="2200" b="1" dirty="0" smtClean="0">
                <a:solidFill>
                  <a:srgbClr val="002060"/>
                </a:solidFill>
                <a:latin typeface="Book Antiqua" pitchFamily="18" charset="0"/>
                <a:sym typeface="Helvetica"/>
              </a:rPr>
              <a:t>RESUME</a:t>
            </a:r>
            <a:r>
              <a:rPr lang="en-US" sz="2200" dirty="0" smtClean="0">
                <a:solidFill>
                  <a:srgbClr val="002060"/>
                </a:solidFill>
                <a:latin typeface="Book Antiqua" pitchFamily="18" charset="0"/>
                <a:sym typeface="Helvetica"/>
              </a:rPr>
              <a:t> - </a:t>
            </a:r>
            <a:r>
              <a:rPr lang="en-US" sz="2200" dirty="0" smtClean="0">
                <a:solidFill>
                  <a:srgbClr val="002060"/>
                </a:solidFill>
                <a:latin typeface="Book Antiqua" pitchFamily="18" charset="0"/>
                <a:sym typeface="Helvetica"/>
              </a:rPr>
              <a:t>Réseau Méditerranéen pour l’Employabilité</a:t>
            </a:r>
          </a:p>
          <a:p>
            <a:pPr marL="268288" lvl="1" indent="-268288" defTabSz="457200">
              <a:lnSpc>
                <a:spcPct val="130000"/>
              </a:lnSpc>
              <a:buFont typeface="Wingdings" pitchFamily="2" charset="2"/>
              <a:buChar char="ü"/>
              <a:defRPr sz="2000">
                <a:solidFill>
                  <a:srgbClr val="535353"/>
                </a:solidFill>
                <a:latin typeface="+mj-lt"/>
                <a:ea typeface="+mj-ea"/>
                <a:cs typeface="+mj-cs"/>
                <a:sym typeface="Helvetica"/>
              </a:defRPr>
            </a:pPr>
            <a:r>
              <a:rPr lang="en-US" sz="2200" dirty="0" smtClean="0">
                <a:solidFill>
                  <a:srgbClr val="002060"/>
                </a:solidFill>
                <a:latin typeface="Book Antiqua" pitchFamily="18" charset="0"/>
                <a:sym typeface="Helvetica"/>
              </a:rPr>
              <a:t>E</a:t>
            </a:r>
            <a:r>
              <a:rPr lang="en-US" sz="2200" dirty="0" smtClean="0">
                <a:solidFill>
                  <a:srgbClr val="002060"/>
                </a:solidFill>
                <a:latin typeface="Book Antiqua" pitchFamily="18" charset="0"/>
                <a:sym typeface="Helvetica"/>
              </a:rPr>
              <a:t>+ CBHE </a:t>
            </a:r>
            <a:r>
              <a:rPr lang="en-US" sz="2200" b="1" dirty="0" smtClean="0">
                <a:solidFill>
                  <a:srgbClr val="002060"/>
                </a:solidFill>
                <a:latin typeface="Book Antiqua" pitchFamily="18" charset="0"/>
                <a:sym typeface="Helvetica"/>
              </a:rPr>
              <a:t>EuNIT</a:t>
            </a:r>
            <a:r>
              <a:rPr lang="en-US" sz="2200" dirty="0" smtClean="0">
                <a:solidFill>
                  <a:srgbClr val="002060"/>
                </a:solidFill>
                <a:latin typeface="Book Antiqua" pitchFamily="18" charset="0"/>
                <a:sym typeface="Helvetica"/>
              </a:rPr>
              <a:t> - European </a:t>
            </a:r>
            <a:r>
              <a:rPr lang="en-US" sz="2200" dirty="0" smtClean="0">
                <a:solidFill>
                  <a:srgbClr val="002060"/>
                </a:solidFill>
                <a:latin typeface="Book Antiqua" pitchFamily="18" charset="0"/>
                <a:sym typeface="Helvetica"/>
              </a:rPr>
              <a:t>Project  Design  and Management in  the  South  Mediterranean Region (Jordan, Lebanon and Libya</a:t>
            </a:r>
            <a:r>
              <a:rPr lang="en-US" sz="2200" dirty="0" smtClean="0">
                <a:solidFill>
                  <a:srgbClr val="002060"/>
                </a:solidFill>
                <a:latin typeface="Book Antiqua" pitchFamily="18" charset="0"/>
                <a:sym typeface="Helvetica"/>
              </a:rPr>
              <a:t>)</a:t>
            </a:r>
          </a:p>
          <a:p>
            <a:pPr marL="268288" lvl="1" indent="-268288" defTabSz="457200">
              <a:lnSpc>
                <a:spcPct val="130000"/>
              </a:lnSpc>
              <a:buFont typeface="Wingdings" pitchFamily="2" charset="2"/>
              <a:buChar char="ü"/>
              <a:defRPr sz="2000">
                <a:solidFill>
                  <a:srgbClr val="535353"/>
                </a:solidFill>
                <a:latin typeface="+mj-lt"/>
                <a:ea typeface="+mj-ea"/>
                <a:cs typeface="+mj-cs"/>
                <a:sym typeface="Helvetica"/>
              </a:defRPr>
            </a:pPr>
            <a:r>
              <a:rPr lang="en-US" sz="2200" dirty="0" smtClean="0">
                <a:solidFill>
                  <a:srgbClr val="002060"/>
                </a:solidFill>
                <a:latin typeface="Book Antiqua" pitchFamily="18" charset="0"/>
                <a:sym typeface="Helvetica"/>
              </a:rPr>
              <a:t>E</a:t>
            </a:r>
            <a:r>
              <a:rPr lang="en-US" sz="2200" dirty="0" smtClean="0">
                <a:solidFill>
                  <a:srgbClr val="002060"/>
                </a:solidFill>
                <a:latin typeface="Book Antiqua" pitchFamily="18" charset="0"/>
                <a:sym typeface="Helvetica"/>
              </a:rPr>
              <a:t>+ CBHE - </a:t>
            </a:r>
            <a:r>
              <a:rPr lang="en-US" sz="2200" b="1" dirty="0" smtClean="0">
                <a:solidFill>
                  <a:srgbClr val="002060"/>
                </a:solidFill>
                <a:latin typeface="Book Antiqua" pitchFamily="18" charset="0"/>
                <a:sym typeface="Helvetica"/>
              </a:rPr>
              <a:t>NatRisk</a:t>
            </a:r>
            <a:r>
              <a:rPr lang="en-US" sz="2200" dirty="0" smtClean="0">
                <a:solidFill>
                  <a:srgbClr val="002060"/>
                </a:solidFill>
                <a:latin typeface="Book Antiqua" pitchFamily="18" charset="0"/>
                <a:sym typeface="Helvetica"/>
              </a:rPr>
              <a:t> </a:t>
            </a:r>
            <a:r>
              <a:rPr lang="en-US" sz="2200" dirty="0" smtClean="0">
                <a:solidFill>
                  <a:srgbClr val="002060"/>
                </a:solidFill>
                <a:latin typeface="Book Antiqua" pitchFamily="18" charset="0"/>
                <a:sym typeface="Helvetica"/>
              </a:rPr>
              <a:t>- Development of master curricula for natural disasters risk management in Western Balkan countries </a:t>
            </a:r>
            <a:endParaRPr lang="en-US" sz="2200" dirty="0" smtClean="0">
              <a:solidFill>
                <a:srgbClr val="002060"/>
              </a:solidFill>
              <a:latin typeface="Book Antiqua" pitchFamily="18" charset="0"/>
              <a:sym typeface="Helvetica"/>
            </a:endParaRPr>
          </a:p>
          <a:p>
            <a:pPr marL="268288" lvl="1" indent="-268288" defTabSz="457200">
              <a:lnSpc>
                <a:spcPct val="130000"/>
              </a:lnSpc>
              <a:buFont typeface="Wingdings" pitchFamily="2" charset="2"/>
              <a:buChar char="ü"/>
              <a:defRPr sz="2000">
                <a:solidFill>
                  <a:srgbClr val="535353"/>
                </a:solidFill>
                <a:latin typeface="+mj-lt"/>
                <a:ea typeface="+mj-ea"/>
                <a:cs typeface="+mj-cs"/>
                <a:sym typeface="Helvetica"/>
              </a:defRPr>
            </a:pPr>
            <a:r>
              <a:rPr lang="en-US" sz="2200" dirty="0" smtClean="0">
                <a:solidFill>
                  <a:srgbClr val="002060"/>
                </a:solidFill>
                <a:latin typeface="Book Antiqua" pitchFamily="18" charset="0"/>
                <a:sym typeface="Helvetica"/>
              </a:rPr>
              <a:t>E+ Strategic Partnership </a:t>
            </a:r>
            <a:r>
              <a:rPr lang="en-US" sz="2200" b="1" dirty="0" smtClean="0">
                <a:solidFill>
                  <a:srgbClr val="002060"/>
                </a:solidFill>
                <a:latin typeface="Book Antiqua" pitchFamily="18" charset="0"/>
                <a:sym typeface="Helvetica"/>
              </a:rPr>
              <a:t>EU-MADE4LL</a:t>
            </a:r>
            <a:r>
              <a:rPr lang="en-US" sz="2200" dirty="0" smtClean="0">
                <a:solidFill>
                  <a:srgbClr val="002060"/>
                </a:solidFill>
                <a:latin typeface="Book Antiqua" pitchFamily="18" charset="0"/>
                <a:sym typeface="Helvetica"/>
              </a:rPr>
              <a:t> – “European Multimodal an Digital Education for Language Learning” </a:t>
            </a:r>
            <a:endParaRPr lang="en-US" sz="2200" dirty="0" smtClean="0">
              <a:solidFill>
                <a:srgbClr val="002060"/>
              </a:solidFill>
              <a:latin typeface="Book Antiqua" pitchFamily="18" charset="0"/>
              <a:sym typeface="Helvetica"/>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Autofit/>
          </a:bodyPr>
          <a:lstStyle/>
          <a:p>
            <a:r>
              <a:rPr lang="en-US" sz="4000" dirty="0" smtClean="0">
                <a:solidFill>
                  <a:srgbClr val="002060"/>
                </a:solidFill>
                <a:latin typeface="Book Antiqua" panose="02040602050305030304" pitchFamily="18" charset="0"/>
              </a:rPr>
              <a:t>ICM – UNIME DATA</a:t>
            </a:r>
            <a:endParaRPr lang="en-US" sz="4000"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lstStyle/>
          <a:p>
            <a:pPr algn="ctr">
              <a:buNone/>
            </a:pPr>
            <a:r>
              <a:rPr lang="en-US" u="sng" cap="small" dirty="0" smtClean="0">
                <a:solidFill>
                  <a:srgbClr val="002060"/>
                </a:solidFill>
                <a:latin typeface="Book Antiqua" panose="02040602050305030304" pitchFamily="18" charset="0"/>
              </a:rPr>
              <a:t>Call 2015 (06/15-07/17)</a:t>
            </a:r>
            <a:endParaRPr lang="en-US" u="sng" cap="small"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11" name="Picture 10"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4" cstate="print"/>
          <a:stretch>
            <a:fillRect/>
          </a:stretch>
        </p:blipFill>
        <p:spPr>
          <a:xfrm>
            <a:off x="7467600" y="152400"/>
            <a:ext cx="1676400" cy="409575"/>
          </a:xfrm>
          <a:prstGeom prst="rect">
            <a:avLst/>
          </a:prstGeom>
        </p:spPr>
      </p:pic>
      <p:sp>
        <p:nvSpPr>
          <p:cNvPr id="21" name="CasellaDiTesto 20"/>
          <p:cNvSpPr txBox="1"/>
          <p:nvPr/>
        </p:nvSpPr>
        <p:spPr>
          <a:xfrm>
            <a:off x="268343" y="2076450"/>
            <a:ext cx="5281448" cy="13490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50000"/>
              </a:lnSpc>
              <a:spcBef>
                <a:spcPts val="0"/>
              </a:spcBef>
              <a:spcAft>
                <a:spcPts val="600"/>
              </a:spcAft>
              <a:buClrTx/>
              <a:buSzTx/>
              <a:tabLst/>
            </a:pPr>
            <a:r>
              <a:rPr lang="en-US" sz="1600" u="sng" cap="small" dirty="0" smtClean="0">
                <a:solidFill>
                  <a:srgbClr val="002060"/>
                </a:solidFill>
                <a:latin typeface="Book Antiqua" pitchFamily="18" charset="0"/>
              </a:rPr>
              <a:t>Granted</a:t>
            </a:r>
            <a:endParaRPr lang="en-US" sz="1200" u="sng" cap="small" dirty="0" smtClean="0">
              <a:solidFill>
                <a:srgbClr val="002060"/>
              </a:solidFill>
              <a:latin typeface="Book Antiqua" pitchFamily="18" charset="0"/>
            </a:endParaRPr>
          </a:p>
          <a:p>
            <a:pPr marL="0" marR="0" indent="0" algn="l" defTabSz="584200" rtl="0" fontAlgn="auto" latinLnBrk="0" hangingPunct="0">
              <a:lnSpc>
                <a:spcPct val="150000"/>
              </a:lnSpc>
              <a:spcBef>
                <a:spcPts val="0"/>
              </a:spcBef>
              <a:spcAft>
                <a:spcPts val="600"/>
              </a:spcAft>
              <a:buClrTx/>
              <a:buSzTx/>
              <a:buFont typeface="Wingdings" pitchFamily="2" charset="2"/>
              <a:buChar char="ü"/>
              <a:tabLst/>
            </a:pPr>
            <a:r>
              <a:rPr lang="en-US" sz="1400" dirty="0" smtClean="0">
                <a:solidFill>
                  <a:srgbClr val="002060"/>
                </a:solidFill>
                <a:latin typeface="Book Antiqua" pitchFamily="18" charset="0"/>
              </a:rPr>
              <a:t>Budget: €615,980</a:t>
            </a:r>
          </a:p>
          <a:p>
            <a:pPr marL="0" marR="0" indent="0" algn="l" defTabSz="584200" rtl="0" fontAlgn="auto" latinLnBrk="0" hangingPunct="0">
              <a:lnSpc>
                <a:spcPct val="150000"/>
              </a:lnSpc>
              <a:spcBef>
                <a:spcPts val="0"/>
              </a:spcBef>
              <a:spcAft>
                <a:spcPts val="600"/>
              </a:spcAft>
              <a:buClrTx/>
              <a:buSzTx/>
              <a:buFont typeface="Wingdings" pitchFamily="2" charset="2"/>
              <a:buChar char="ü"/>
              <a:tabLst/>
            </a:pPr>
            <a:r>
              <a:rPr lang="en-US" sz="1400" dirty="0" smtClean="0">
                <a:solidFill>
                  <a:srgbClr val="002060"/>
                </a:solidFill>
                <a:latin typeface="Book Antiqua" pitchFamily="18" charset="0"/>
              </a:rPr>
              <a:t># of mobilities: 97</a:t>
            </a:r>
          </a:p>
        </p:txBody>
      </p:sp>
      <p:sp>
        <p:nvSpPr>
          <p:cNvPr id="22" name="CasellaDiTesto 21"/>
          <p:cNvSpPr txBox="1"/>
          <p:nvPr/>
        </p:nvSpPr>
        <p:spPr>
          <a:xfrm>
            <a:off x="5912397" y="2076450"/>
            <a:ext cx="5289003" cy="13490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50000"/>
              </a:lnSpc>
              <a:spcBef>
                <a:spcPts val="0"/>
              </a:spcBef>
              <a:spcAft>
                <a:spcPts val="600"/>
              </a:spcAft>
              <a:buClrTx/>
              <a:buSzTx/>
              <a:tabLst/>
            </a:pPr>
            <a:r>
              <a:rPr lang="en-US" sz="1600" u="sng" cap="small" dirty="0" smtClean="0">
                <a:solidFill>
                  <a:srgbClr val="002060"/>
                </a:solidFill>
                <a:latin typeface="Book Antiqua" pitchFamily="18" charset="0"/>
              </a:rPr>
              <a:t>Achieved</a:t>
            </a:r>
            <a:endParaRPr lang="en-US" sz="1400" u="sng" cap="small" dirty="0" smtClean="0">
              <a:solidFill>
                <a:srgbClr val="002060"/>
              </a:solidFill>
              <a:latin typeface="Book Antiqua" pitchFamily="18" charset="0"/>
            </a:endParaRPr>
          </a:p>
          <a:p>
            <a:pPr marL="0" marR="0" indent="0" algn="l" defTabSz="584200" rtl="0" fontAlgn="auto" latinLnBrk="0" hangingPunct="0">
              <a:lnSpc>
                <a:spcPct val="150000"/>
              </a:lnSpc>
              <a:spcBef>
                <a:spcPts val="0"/>
              </a:spcBef>
              <a:spcAft>
                <a:spcPts val="600"/>
              </a:spcAft>
              <a:buClrTx/>
              <a:buSzTx/>
              <a:buFont typeface="Wingdings" pitchFamily="2" charset="2"/>
              <a:buChar char="ü"/>
              <a:tabLst/>
            </a:pPr>
            <a:r>
              <a:rPr lang="en-US" sz="1400" dirty="0" smtClean="0">
                <a:solidFill>
                  <a:srgbClr val="002060"/>
                </a:solidFill>
                <a:latin typeface="Book Antiqua" pitchFamily="18" charset="0"/>
              </a:rPr>
              <a:t>Budget: €431,819 </a:t>
            </a:r>
          </a:p>
          <a:p>
            <a:pPr marL="0" marR="0" indent="0" algn="l" defTabSz="584200" rtl="0" fontAlgn="auto" latinLnBrk="0" hangingPunct="0">
              <a:lnSpc>
                <a:spcPct val="150000"/>
              </a:lnSpc>
              <a:spcBef>
                <a:spcPts val="0"/>
              </a:spcBef>
              <a:spcAft>
                <a:spcPts val="600"/>
              </a:spcAft>
              <a:buClrTx/>
              <a:buSzTx/>
              <a:buFont typeface="Wingdings" pitchFamily="2" charset="2"/>
              <a:buChar char="ü"/>
              <a:tabLst/>
            </a:pPr>
            <a:r>
              <a:rPr lang="en-US" sz="1400" dirty="0" smtClean="0">
                <a:solidFill>
                  <a:srgbClr val="002060"/>
                </a:solidFill>
                <a:latin typeface="Book Antiqua" pitchFamily="18" charset="0"/>
              </a:rPr>
              <a:t># of mobilities: 65</a:t>
            </a:r>
          </a:p>
        </p:txBody>
      </p:sp>
      <p:grpSp>
        <p:nvGrpSpPr>
          <p:cNvPr id="23" name="Gruppo 22"/>
          <p:cNvGrpSpPr>
            <a:grpSpLocks noChangeAspect="1"/>
          </p:cNvGrpSpPr>
          <p:nvPr/>
        </p:nvGrpSpPr>
        <p:grpSpPr>
          <a:xfrm>
            <a:off x="3140102" y="3486150"/>
            <a:ext cx="3196511" cy="3322701"/>
            <a:chOff x="1343025" y="5507440"/>
            <a:chExt cx="3600450" cy="4162425"/>
          </a:xfrm>
        </p:grpSpPr>
        <p:pic>
          <p:nvPicPr>
            <p:cNvPr id="24" name="Picture 2"/>
            <p:cNvPicPr>
              <a:picLocks noChangeAspect="1" noChangeArrowheads="1"/>
            </p:cNvPicPr>
            <p:nvPr/>
          </p:nvPicPr>
          <p:blipFill>
            <a:blip r:embed="rId5" cstate="print"/>
            <a:srcRect/>
            <a:stretch>
              <a:fillRect/>
            </a:stretch>
          </p:blipFill>
          <p:spPr bwMode="auto">
            <a:xfrm>
              <a:off x="1343025" y="5507440"/>
              <a:ext cx="3600450" cy="4162425"/>
            </a:xfrm>
            <a:prstGeom prst="rect">
              <a:avLst/>
            </a:prstGeom>
            <a:noFill/>
            <a:ln w="9525">
              <a:noFill/>
              <a:miter lim="800000"/>
              <a:headEnd/>
              <a:tailEnd/>
            </a:ln>
          </p:spPr>
        </p:pic>
        <p:sp>
          <p:nvSpPr>
            <p:cNvPr id="26" name="CasellaDiTesto 25"/>
            <p:cNvSpPr txBox="1"/>
            <p:nvPr/>
          </p:nvSpPr>
          <p:spPr>
            <a:xfrm>
              <a:off x="3740597" y="7770273"/>
              <a:ext cx="632932" cy="3984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1400" b="1" dirty="0" smtClean="0">
                  <a:solidFill>
                    <a:srgbClr val="FF0000"/>
                  </a:solidFill>
                  <a:latin typeface="Book Antiqua" pitchFamily="18" charset="0"/>
                </a:rPr>
                <a:t>67</a:t>
              </a:r>
              <a:r>
                <a:rPr kumimoji="0" lang="en-US" sz="1400" b="1" i="0" u="none" strike="noStrike" cap="none" spc="0" normalizeH="0" baseline="0" dirty="0" smtClean="0">
                  <a:ln>
                    <a:noFill/>
                  </a:ln>
                  <a:solidFill>
                    <a:srgbClr val="FF0000"/>
                  </a:solidFill>
                  <a:effectLst/>
                  <a:uFillTx/>
                  <a:latin typeface="Book Antiqua" pitchFamily="18" charset="0"/>
                  <a:ea typeface="Helvetica Light"/>
                  <a:cs typeface="Helvetica Light"/>
                  <a:sym typeface="Helvetica Light"/>
                </a:rPr>
                <a:t>%</a:t>
              </a:r>
              <a:endParaRPr kumimoji="0" lang="en-US" sz="1400" b="1" i="0" u="none" strike="noStrike" cap="none" spc="0" normalizeH="0" baseline="0" dirty="0">
                <a:ln>
                  <a:noFill/>
                </a:ln>
                <a:solidFill>
                  <a:srgbClr val="FF0000"/>
                </a:solidFill>
                <a:effectLst/>
                <a:uFillTx/>
                <a:latin typeface="Book Antiqua" pitchFamily="18" charset="0"/>
                <a:ea typeface="Helvetica Light"/>
                <a:cs typeface="Helvetica Light"/>
                <a:sym typeface="Helvetica Light"/>
              </a:endParaRPr>
            </a:p>
          </p:txBody>
        </p:sp>
      </p:grpSp>
      <p:grpSp>
        <p:nvGrpSpPr>
          <p:cNvPr id="35" name="Gruppo 34"/>
          <p:cNvGrpSpPr>
            <a:grpSpLocks noChangeAspect="1"/>
          </p:cNvGrpSpPr>
          <p:nvPr/>
        </p:nvGrpSpPr>
        <p:grpSpPr>
          <a:xfrm>
            <a:off x="-62484" y="3486151"/>
            <a:ext cx="3186684" cy="3264407"/>
            <a:chOff x="5286113" y="5197475"/>
            <a:chExt cx="3600450" cy="4162425"/>
          </a:xfrm>
        </p:grpSpPr>
        <p:pic>
          <p:nvPicPr>
            <p:cNvPr id="36" name="Picture 3"/>
            <p:cNvPicPr>
              <a:picLocks noChangeAspect="1" noChangeArrowheads="1"/>
            </p:cNvPicPr>
            <p:nvPr/>
          </p:nvPicPr>
          <p:blipFill>
            <a:blip r:embed="rId6" cstate="print"/>
            <a:srcRect/>
            <a:stretch>
              <a:fillRect/>
            </a:stretch>
          </p:blipFill>
          <p:spPr bwMode="auto">
            <a:xfrm>
              <a:off x="5286113" y="5197475"/>
              <a:ext cx="3600450" cy="4162425"/>
            </a:xfrm>
            <a:prstGeom prst="rect">
              <a:avLst/>
            </a:prstGeom>
            <a:noFill/>
            <a:ln w="9525">
              <a:noFill/>
              <a:miter lim="800000"/>
              <a:headEnd/>
              <a:tailEnd/>
            </a:ln>
          </p:spPr>
        </p:pic>
        <p:sp>
          <p:nvSpPr>
            <p:cNvPr id="37" name="CasellaDiTesto 36"/>
            <p:cNvSpPr txBox="1"/>
            <p:nvPr/>
          </p:nvSpPr>
          <p:spPr>
            <a:xfrm>
              <a:off x="7600700" y="7557476"/>
              <a:ext cx="632933" cy="4136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1400" b="1" dirty="0" smtClean="0">
                  <a:solidFill>
                    <a:srgbClr val="FF0000"/>
                  </a:solidFill>
                  <a:latin typeface="Book Antiqua" pitchFamily="18" charset="0"/>
                </a:rPr>
                <a:t>70</a:t>
              </a:r>
              <a:r>
                <a:rPr kumimoji="0" lang="en-US" sz="1400" b="1" i="0" u="none" strike="noStrike" cap="none" spc="0" normalizeH="0" baseline="0" dirty="0" smtClean="0">
                  <a:ln>
                    <a:noFill/>
                  </a:ln>
                  <a:solidFill>
                    <a:srgbClr val="FF0000"/>
                  </a:solidFill>
                  <a:effectLst/>
                  <a:uFillTx/>
                  <a:latin typeface="Book Antiqua" pitchFamily="18" charset="0"/>
                  <a:ea typeface="Helvetica Light"/>
                  <a:cs typeface="Helvetica Light"/>
                  <a:sym typeface="Helvetica Light"/>
                </a:rPr>
                <a:t>%</a:t>
              </a:r>
              <a:endParaRPr kumimoji="0" lang="en-US" sz="1400" b="1" i="0" u="none" strike="noStrike" cap="none" spc="0" normalizeH="0" baseline="0" dirty="0">
                <a:ln>
                  <a:noFill/>
                </a:ln>
                <a:solidFill>
                  <a:srgbClr val="FF0000"/>
                </a:solidFill>
                <a:effectLst/>
                <a:uFillTx/>
                <a:latin typeface="Book Antiqua" pitchFamily="18" charset="0"/>
                <a:ea typeface="Helvetica Light"/>
                <a:cs typeface="Helvetica Light"/>
                <a:sym typeface="Helvetica Light"/>
              </a:endParaRPr>
            </a:p>
          </p:txBody>
        </p:sp>
      </p:grpSp>
      <p:pic>
        <p:nvPicPr>
          <p:cNvPr id="38" name="Picture 5"/>
          <p:cNvPicPr>
            <a:picLocks noChangeAspect="1" noChangeArrowheads="1"/>
          </p:cNvPicPr>
          <p:nvPr/>
        </p:nvPicPr>
        <p:blipFill>
          <a:blip r:embed="rId7" cstate="print"/>
          <a:srcRect/>
          <a:stretch>
            <a:fillRect/>
          </a:stretch>
        </p:blipFill>
        <p:spPr bwMode="auto">
          <a:xfrm>
            <a:off x="6359652" y="3483864"/>
            <a:ext cx="2936748" cy="3374136"/>
          </a:xfrm>
          <a:prstGeom prst="rect">
            <a:avLst/>
          </a:prstGeom>
          <a:noFill/>
          <a:ln w="9525">
            <a:noFill/>
            <a:miter lim="800000"/>
            <a:headEnd/>
            <a:tailEnd/>
          </a:ln>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Autofit/>
          </a:bodyPr>
          <a:lstStyle/>
          <a:p>
            <a:r>
              <a:rPr lang="en-US" sz="4000" dirty="0" smtClean="0">
                <a:solidFill>
                  <a:srgbClr val="002060"/>
                </a:solidFill>
                <a:latin typeface="Book Antiqua" panose="02040602050305030304" pitchFamily="18" charset="0"/>
              </a:rPr>
              <a:t>ICM – UNIME DATA</a:t>
            </a:r>
            <a:endParaRPr lang="en-US" sz="4000"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lstStyle/>
          <a:p>
            <a:pPr algn="ctr">
              <a:buNone/>
            </a:pPr>
            <a:r>
              <a:rPr lang="en-US" u="sng" cap="small" dirty="0" smtClean="0">
                <a:solidFill>
                  <a:srgbClr val="002060"/>
                </a:solidFill>
                <a:latin typeface="Book Antiqua" panose="02040602050305030304" pitchFamily="18" charset="0"/>
              </a:rPr>
              <a:t>Call 2015</a:t>
            </a:r>
            <a:endParaRPr lang="en-US" u="sng" cap="small"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11" name="Picture 10"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4" cstate="print"/>
          <a:stretch>
            <a:fillRect/>
          </a:stretch>
        </p:blipFill>
        <p:spPr>
          <a:xfrm>
            <a:off x="7467600" y="152400"/>
            <a:ext cx="1676400" cy="409575"/>
          </a:xfrm>
          <a:prstGeom prst="rect">
            <a:avLst/>
          </a:prstGeom>
        </p:spPr>
      </p:pic>
      <p:sp>
        <p:nvSpPr>
          <p:cNvPr id="21" name="CasellaDiTesto 20"/>
          <p:cNvSpPr txBox="1"/>
          <p:nvPr/>
        </p:nvSpPr>
        <p:spPr>
          <a:xfrm>
            <a:off x="268343" y="2209800"/>
            <a:ext cx="5281448" cy="5488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50000"/>
              </a:lnSpc>
              <a:spcBef>
                <a:spcPts val="0"/>
              </a:spcBef>
              <a:spcAft>
                <a:spcPts val="600"/>
              </a:spcAft>
              <a:buClrTx/>
              <a:buSzTx/>
              <a:tabLst/>
            </a:pPr>
            <a:r>
              <a:rPr lang="en-US" sz="1600" u="sng" cap="small" dirty="0" smtClean="0">
                <a:solidFill>
                  <a:srgbClr val="002060"/>
                </a:solidFill>
                <a:latin typeface="Book Antiqua" pitchFamily="18" charset="0"/>
              </a:rPr>
              <a:t>Partner countries: Morocco, Tunisia, Algeria</a:t>
            </a:r>
            <a:endParaRPr lang="en-US" sz="1200" u="sng" cap="small" dirty="0" smtClean="0">
              <a:solidFill>
                <a:srgbClr val="002060"/>
              </a:solidFill>
              <a:latin typeface="Book Antiqua" pitchFamily="18" charset="0"/>
            </a:endParaRPr>
          </a:p>
        </p:txBody>
      </p:sp>
      <p:pic>
        <p:nvPicPr>
          <p:cNvPr id="18" name="Picture 2"/>
          <p:cNvPicPr>
            <a:picLocks noChangeAspect="1" noChangeArrowheads="1"/>
          </p:cNvPicPr>
          <p:nvPr/>
        </p:nvPicPr>
        <p:blipFill>
          <a:blip r:embed="rId5" cstate="print"/>
          <a:srcRect/>
          <a:stretch>
            <a:fillRect/>
          </a:stretch>
        </p:blipFill>
        <p:spPr bwMode="auto">
          <a:xfrm>
            <a:off x="-4" y="3581399"/>
            <a:ext cx="9130475" cy="3210116"/>
          </a:xfrm>
          <a:prstGeom prst="rect">
            <a:avLst/>
          </a:prstGeom>
          <a:noFill/>
          <a:ln w="9525">
            <a:noFill/>
            <a:miter lim="800000"/>
            <a:headEnd/>
            <a:tailEnd/>
          </a:ln>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a:bodyPr>
          <a:lstStyle/>
          <a:p>
            <a:r>
              <a:rPr lang="en-US" sz="4000" dirty="0" smtClean="0">
                <a:solidFill>
                  <a:srgbClr val="002060"/>
                </a:solidFill>
                <a:latin typeface="Book Antiqua" panose="02040602050305030304" pitchFamily="18" charset="0"/>
              </a:rPr>
              <a:t>ICM – UNIME DATA</a:t>
            </a:r>
            <a:endParaRPr lang="en-US" sz="4000"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lstStyle/>
          <a:p>
            <a:pPr marL="0" indent="0" algn="ctr">
              <a:buNone/>
            </a:pPr>
            <a:endParaRPr lang="en-US" u="sng" cap="small" dirty="0" smtClean="0">
              <a:solidFill>
                <a:srgbClr val="002060"/>
              </a:solidFill>
              <a:latin typeface="Book Antiqua" panose="02040602050305030304" pitchFamily="18" charset="0"/>
            </a:endParaRPr>
          </a:p>
          <a:p>
            <a:pPr marL="0" indent="0">
              <a:buNone/>
            </a:pPr>
            <a:r>
              <a:rPr lang="en-US" sz="2400" u="sng" cap="small" dirty="0" smtClean="0">
                <a:solidFill>
                  <a:srgbClr val="002060"/>
                </a:solidFill>
                <a:latin typeface="Book Antiqua" panose="02040602050305030304" pitchFamily="18" charset="0"/>
              </a:rPr>
              <a:t>Call 2016 (06/16-07/18) 		Call 2017 (06/17-07/19)</a:t>
            </a:r>
          </a:p>
          <a:p>
            <a:pPr algn="ctr">
              <a:buNone/>
            </a:pPr>
            <a:endParaRPr lang="en-US" sz="1400" u="sng" cap="small" dirty="0" smtClean="0">
              <a:solidFill>
                <a:srgbClr val="002060"/>
              </a:solidFill>
              <a:latin typeface="Book Antiqua" panose="02040602050305030304" pitchFamily="18" charset="0"/>
            </a:endParaRPr>
          </a:p>
          <a:p>
            <a:pPr algn="ctr">
              <a:buNone/>
            </a:pPr>
            <a:endParaRPr lang="en-US" sz="1400" u="sng" cap="small" dirty="0" smtClean="0">
              <a:solidFill>
                <a:srgbClr val="002060"/>
              </a:solidFill>
              <a:latin typeface="Book Antiqua" panose="02040602050305030304" pitchFamily="18" charset="0"/>
            </a:endParaRPr>
          </a:p>
          <a:p>
            <a:pPr algn="ctr">
              <a:buNone/>
            </a:pPr>
            <a:endParaRPr lang="en-US" sz="1400" u="sng" cap="small" dirty="0" smtClean="0">
              <a:solidFill>
                <a:srgbClr val="002060"/>
              </a:solidFill>
              <a:latin typeface="Book Antiqua" panose="02040602050305030304" pitchFamily="18" charset="0"/>
            </a:endParaRPr>
          </a:p>
          <a:p>
            <a:pPr marL="0" indent="0" defTabSz="584200" hangingPunct="0">
              <a:lnSpc>
                <a:spcPct val="150000"/>
              </a:lnSpc>
              <a:spcBef>
                <a:spcPts val="0"/>
              </a:spcBef>
              <a:spcAft>
                <a:spcPts val="600"/>
              </a:spcAft>
              <a:buFont typeface="Wingdings" pitchFamily="2" charset="2"/>
              <a:buChar char="ü"/>
            </a:pPr>
            <a:endParaRPr lang="en-US" sz="1400" dirty="0" smtClean="0">
              <a:solidFill>
                <a:srgbClr val="002060"/>
              </a:solidFill>
              <a:latin typeface="Book Antiqua" pitchFamily="18" charset="0"/>
            </a:endParaRPr>
          </a:p>
          <a:p>
            <a:pPr marL="0" indent="0" defTabSz="584200" hangingPunct="0">
              <a:lnSpc>
                <a:spcPct val="150000"/>
              </a:lnSpc>
              <a:spcBef>
                <a:spcPts val="0"/>
              </a:spcBef>
              <a:spcAft>
                <a:spcPts val="600"/>
              </a:spcAft>
              <a:buFont typeface="Wingdings" pitchFamily="2" charset="2"/>
              <a:buChar char="ü"/>
            </a:pPr>
            <a:endParaRPr lang="en-US" sz="1400" dirty="0" smtClean="0">
              <a:solidFill>
                <a:srgbClr val="002060"/>
              </a:solidFill>
              <a:latin typeface="Book Antiqua" pitchFamily="18" charset="0"/>
            </a:endParaRPr>
          </a:p>
          <a:p>
            <a:pPr marL="0" indent="0" defTabSz="584200" hangingPunct="0">
              <a:lnSpc>
                <a:spcPct val="150000"/>
              </a:lnSpc>
              <a:spcBef>
                <a:spcPts val="0"/>
              </a:spcBef>
              <a:spcAft>
                <a:spcPts val="600"/>
              </a:spcAft>
              <a:buFont typeface="Wingdings" pitchFamily="2" charset="2"/>
              <a:buChar char="ü"/>
            </a:pPr>
            <a:endParaRPr lang="en-US" sz="1400" dirty="0" smtClean="0">
              <a:solidFill>
                <a:srgbClr val="002060"/>
              </a:solidFill>
              <a:latin typeface="Book Antiqua" pitchFamily="18" charset="0"/>
            </a:endParaRPr>
          </a:p>
          <a:p>
            <a:pPr algn="ctr">
              <a:buNone/>
            </a:pPr>
            <a:endParaRPr lang="en-US" sz="1400" u="sng" cap="small" dirty="0" smtClean="0">
              <a:solidFill>
                <a:srgbClr val="002060"/>
              </a:solidFill>
              <a:latin typeface="Book Antiqua" panose="02040602050305030304" pitchFamily="18" charset="0"/>
            </a:endParaRPr>
          </a:p>
          <a:p>
            <a:pPr algn="ctr">
              <a:buNone/>
            </a:pPr>
            <a:endParaRPr lang="en-US" sz="1400" u="sng" cap="small" dirty="0" smtClean="0">
              <a:solidFill>
                <a:srgbClr val="002060"/>
              </a:solidFill>
              <a:latin typeface="Book Antiqua" panose="02040602050305030304" pitchFamily="18" charset="0"/>
            </a:endParaRPr>
          </a:p>
          <a:p>
            <a:pPr algn="ctr">
              <a:buNone/>
            </a:pPr>
            <a:endParaRPr lang="en-US" sz="1400" u="sng" cap="small" dirty="0" smtClean="0">
              <a:solidFill>
                <a:srgbClr val="002060"/>
              </a:solidFill>
              <a:latin typeface="Book Antiqua" panose="02040602050305030304" pitchFamily="18" charset="0"/>
            </a:endParaRPr>
          </a:p>
          <a:p>
            <a:pPr algn="ctr">
              <a:buNone/>
            </a:pPr>
            <a:endParaRPr lang="en-US" sz="1400" dirty="0">
              <a:solidFill>
                <a:srgbClr val="002060"/>
              </a:solidFill>
              <a:latin typeface="Book Antiqua"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11" name="Picture 10"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4" cstate="print"/>
          <a:stretch>
            <a:fillRect/>
          </a:stretch>
        </p:blipFill>
        <p:spPr>
          <a:xfrm>
            <a:off x="7467600" y="152400"/>
            <a:ext cx="1676400" cy="409575"/>
          </a:xfrm>
          <a:prstGeom prst="rect">
            <a:avLst/>
          </a:prstGeom>
        </p:spPr>
      </p:pic>
      <p:sp>
        <p:nvSpPr>
          <p:cNvPr id="21" name="CasellaDiTesto 20"/>
          <p:cNvSpPr txBox="1"/>
          <p:nvPr/>
        </p:nvSpPr>
        <p:spPr>
          <a:xfrm>
            <a:off x="585952" y="2590800"/>
            <a:ext cx="5281448" cy="4365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50000"/>
              </a:lnSpc>
              <a:spcBef>
                <a:spcPts val="0"/>
              </a:spcBef>
              <a:spcAft>
                <a:spcPts val="600"/>
              </a:spcAft>
              <a:buClrTx/>
              <a:buSzTx/>
              <a:tabLst/>
            </a:pPr>
            <a:r>
              <a:rPr lang="en-US" sz="1600" u="sng" cap="small" dirty="0" smtClean="0">
                <a:solidFill>
                  <a:srgbClr val="002060"/>
                </a:solidFill>
                <a:latin typeface="Book Antiqua" pitchFamily="18" charset="0"/>
              </a:rPr>
              <a:t>Granted</a:t>
            </a:r>
            <a:endParaRPr lang="en-US" sz="1200" u="sng" cap="small" dirty="0" smtClean="0">
              <a:solidFill>
                <a:srgbClr val="002060"/>
              </a:solidFill>
              <a:latin typeface="Book Antiqua" pitchFamily="18" charset="0"/>
            </a:endParaRPr>
          </a:p>
          <a:p>
            <a:pPr marL="0" marR="0" indent="0" algn="l" defTabSz="584200" rtl="0" fontAlgn="auto" latinLnBrk="0" hangingPunct="0">
              <a:lnSpc>
                <a:spcPct val="150000"/>
              </a:lnSpc>
              <a:spcBef>
                <a:spcPts val="0"/>
              </a:spcBef>
              <a:spcAft>
                <a:spcPts val="600"/>
              </a:spcAft>
              <a:buClrTx/>
              <a:buSzTx/>
              <a:buFont typeface="Wingdings" pitchFamily="2" charset="2"/>
              <a:buChar char="ü"/>
              <a:tabLst/>
            </a:pPr>
            <a:r>
              <a:rPr lang="en-US" sz="1400" dirty="0" smtClean="0">
                <a:solidFill>
                  <a:srgbClr val="002060"/>
                </a:solidFill>
                <a:latin typeface="Book Antiqua" pitchFamily="18" charset="0"/>
              </a:rPr>
              <a:t>Budget: €186,010</a:t>
            </a:r>
          </a:p>
          <a:p>
            <a:pPr marL="0" marR="0" indent="0" algn="l" defTabSz="584200" rtl="0" fontAlgn="auto" latinLnBrk="0" hangingPunct="0">
              <a:lnSpc>
                <a:spcPct val="150000"/>
              </a:lnSpc>
              <a:spcBef>
                <a:spcPts val="0"/>
              </a:spcBef>
              <a:spcAft>
                <a:spcPts val="600"/>
              </a:spcAft>
              <a:buClrTx/>
              <a:buSzTx/>
              <a:buFont typeface="Wingdings" pitchFamily="2" charset="2"/>
              <a:buChar char="ü"/>
              <a:tabLst/>
            </a:pPr>
            <a:r>
              <a:rPr lang="en-US" sz="1400" dirty="0" smtClean="0">
                <a:solidFill>
                  <a:srgbClr val="002060"/>
                </a:solidFill>
                <a:latin typeface="Book Antiqua" pitchFamily="18" charset="0"/>
              </a:rPr>
              <a:t># of mobilities: 27 students, 2 staff</a:t>
            </a:r>
          </a:p>
          <a:p>
            <a:pPr marL="0" marR="0" indent="0" algn="l" defTabSz="584200" rtl="0" fontAlgn="auto" latinLnBrk="0" hangingPunct="0">
              <a:lnSpc>
                <a:spcPct val="150000"/>
              </a:lnSpc>
              <a:spcBef>
                <a:spcPts val="0"/>
              </a:spcBef>
              <a:spcAft>
                <a:spcPts val="600"/>
              </a:spcAft>
              <a:buClrTx/>
              <a:buSzTx/>
              <a:buFont typeface="Wingdings" pitchFamily="2" charset="2"/>
              <a:buChar char="ü"/>
              <a:tabLst/>
            </a:pPr>
            <a:r>
              <a:rPr lang="en-US" sz="1400" dirty="0" smtClean="0">
                <a:solidFill>
                  <a:srgbClr val="002060"/>
                </a:solidFill>
                <a:latin typeface="Book Antiqua" pitchFamily="18" charset="0"/>
              </a:rPr>
              <a:t>Partner Countries: Morocco, Tunisia</a:t>
            </a:r>
          </a:p>
          <a:p>
            <a:pPr defTabSz="584200" hangingPunct="0">
              <a:lnSpc>
                <a:spcPct val="150000"/>
              </a:lnSpc>
              <a:spcAft>
                <a:spcPts val="600"/>
              </a:spcAft>
            </a:pPr>
            <a:r>
              <a:rPr lang="en-US" sz="1600" u="sng" cap="small" dirty="0" smtClean="0">
                <a:solidFill>
                  <a:srgbClr val="002060"/>
                </a:solidFill>
                <a:latin typeface="Book Antiqua" pitchFamily="18" charset="0"/>
              </a:rPr>
              <a:t>Achieved (02/2018)</a:t>
            </a:r>
            <a:endParaRPr lang="en-US" sz="1400" u="sng" cap="small" dirty="0" smtClean="0">
              <a:solidFill>
                <a:srgbClr val="002060"/>
              </a:solidFill>
              <a:latin typeface="Book Antiqua" pitchFamily="18" charset="0"/>
            </a:endParaRPr>
          </a:p>
          <a:p>
            <a:pPr defTabSz="584200" hangingPunct="0">
              <a:lnSpc>
                <a:spcPct val="150000"/>
              </a:lnSpc>
              <a:spcAft>
                <a:spcPts val="600"/>
              </a:spcAft>
              <a:buFont typeface="Wingdings" pitchFamily="2" charset="2"/>
              <a:buChar char="ü"/>
            </a:pPr>
            <a:r>
              <a:rPr lang="en-US" sz="1400" dirty="0" smtClean="0">
                <a:solidFill>
                  <a:srgbClr val="002060"/>
                </a:solidFill>
                <a:latin typeface="Book Antiqua" pitchFamily="18" charset="0"/>
              </a:rPr>
              <a:t>Budget: €154,900 </a:t>
            </a:r>
          </a:p>
          <a:p>
            <a:pPr defTabSz="584200" hangingPunct="0">
              <a:lnSpc>
                <a:spcPct val="150000"/>
              </a:lnSpc>
              <a:spcAft>
                <a:spcPts val="600"/>
              </a:spcAft>
              <a:buFont typeface="Wingdings" pitchFamily="2" charset="2"/>
              <a:buChar char="ü"/>
            </a:pPr>
            <a:r>
              <a:rPr lang="en-US" sz="1400" dirty="0" smtClean="0">
                <a:solidFill>
                  <a:srgbClr val="002060"/>
                </a:solidFill>
                <a:latin typeface="Book Antiqua" pitchFamily="18" charset="0"/>
              </a:rPr>
              <a:t># of mobilities: </a:t>
            </a:r>
            <a:br>
              <a:rPr lang="en-US" sz="1400" dirty="0" smtClean="0">
                <a:solidFill>
                  <a:srgbClr val="002060"/>
                </a:solidFill>
                <a:latin typeface="Book Antiqua" pitchFamily="18" charset="0"/>
              </a:rPr>
            </a:br>
            <a:r>
              <a:rPr lang="en-US" sz="1400" dirty="0" smtClean="0">
                <a:solidFill>
                  <a:srgbClr val="002060"/>
                </a:solidFill>
                <a:latin typeface="Book Antiqua" pitchFamily="18" charset="0"/>
              </a:rPr>
              <a:t> - 27 students incoming</a:t>
            </a:r>
            <a:br>
              <a:rPr lang="en-US" sz="1400" dirty="0" smtClean="0">
                <a:solidFill>
                  <a:srgbClr val="002060"/>
                </a:solidFill>
                <a:latin typeface="Book Antiqua" pitchFamily="18" charset="0"/>
              </a:rPr>
            </a:br>
            <a:r>
              <a:rPr lang="en-US" sz="1400" dirty="0" smtClean="0">
                <a:solidFill>
                  <a:srgbClr val="002060"/>
                </a:solidFill>
                <a:latin typeface="Book Antiqua" pitchFamily="18" charset="0"/>
              </a:rPr>
              <a:t> - 1 student outgoing</a:t>
            </a:r>
            <a:br>
              <a:rPr lang="en-US" sz="1400" dirty="0" smtClean="0">
                <a:solidFill>
                  <a:srgbClr val="002060"/>
                </a:solidFill>
                <a:latin typeface="Book Antiqua" pitchFamily="18" charset="0"/>
              </a:rPr>
            </a:br>
            <a:r>
              <a:rPr lang="en-US" sz="1400" dirty="0" smtClean="0">
                <a:solidFill>
                  <a:srgbClr val="002060"/>
                </a:solidFill>
                <a:latin typeface="Book Antiqua" pitchFamily="18" charset="0"/>
              </a:rPr>
              <a:t> - 2 staff outgoing</a:t>
            </a:r>
          </a:p>
          <a:p>
            <a:pPr marL="0" marR="0" indent="0" algn="l" defTabSz="584200" rtl="0" fontAlgn="auto" latinLnBrk="0" hangingPunct="0">
              <a:lnSpc>
                <a:spcPct val="150000"/>
              </a:lnSpc>
              <a:spcBef>
                <a:spcPts val="0"/>
              </a:spcBef>
              <a:spcAft>
                <a:spcPts val="600"/>
              </a:spcAft>
              <a:buClrTx/>
              <a:buSzTx/>
              <a:tabLst/>
            </a:pPr>
            <a:endParaRPr lang="en-US" sz="1400" dirty="0" smtClean="0">
              <a:solidFill>
                <a:srgbClr val="002060"/>
              </a:solidFill>
              <a:latin typeface="Book Antiqua" pitchFamily="18" charset="0"/>
            </a:endParaRPr>
          </a:p>
        </p:txBody>
      </p:sp>
      <p:sp>
        <p:nvSpPr>
          <p:cNvPr id="22" name="CasellaDiTesto 21"/>
          <p:cNvSpPr txBox="1"/>
          <p:nvPr/>
        </p:nvSpPr>
        <p:spPr>
          <a:xfrm>
            <a:off x="5912397" y="2749594"/>
            <a:ext cx="5289003" cy="3642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50000"/>
              </a:lnSpc>
              <a:spcBef>
                <a:spcPts val="0"/>
              </a:spcBef>
              <a:spcAft>
                <a:spcPts val="600"/>
              </a:spcAft>
              <a:buClrTx/>
              <a:buSzTx/>
              <a:tabLst/>
            </a:pPr>
            <a:r>
              <a:rPr lang="en-US" sz="1600" u="sng" cap="small" dirty="0" smtClean="0">
                <a:solidFill>
                  <a:srgbClr val="002060"/>
                </a:solidFill>
                <a:latin typeface="Book Antiqua" pitchFamily="18" charset="0"/>
              </a:rPr>
              <a:t>Granted</a:t>
            </a:r>
          </a:p>
          <a:p>
            <a:pPr defTabSz="584200" hangingPunct="0">
              <a:lnSpc>
                <a:spcPct val="150000"/>
              </a:lnSpc>
              <a:spcAft>
                <a:spcPts val="600"/>
              </a:spcAft>
              <a:buFont typeface="Wingdings" pitchFamily="2" charset="2"/>
              <a:buChar char="ü"/>
            </a:pPr>
            <a:r>
              <a:rPr lang="en-US" sz="1400" dirty="0" smtClean="0">
                <a:solidFill>
                  <a:srgbClr val="002060"/>
                </a:solidFill>
                <a:latin typeface="Book Antiqua" pitchFamily="18" charset="0"/>
              </a:rPr>
              <a:t>Budget: €82,318</a:t>
            </a:r>
          </a:p>
          <a:p>
            <a:pPr defTabSz="584200" hangingPunct="0">
              <a:lnSpc>
                <a:spcPct val="150000"/>
              </a:lnSpc>
              <a:spcAft>
                <a:spcPts val="600"/>
              </a:spcAft>
              <a:buFont typeface="Wingdings" pitchFamily="2" charset="2"/>
              <a:buChar char="ü"/>
            </a:pPr>
            <a:r>
              <a:rPr lang="en-US" sz="1400" dirty="0" smtClean="0">
                <a:solidFill>
                  <a:srgbClr val="002060"/>
                </a:solidFill>
                <a:latin typeface="Book Antiqua" pitchFamily="18" charset="0"/>
              </a:rPr>
              <a:t># of mobilities: 11 students, 7 staff</a:t>
            </a:r>
          </a:p>
          <a:p>
            <a:pPr defTabSz="584200" hangingPunct="0">
              <a:lnSpc>
                <a:spcPct val="150000"/>
              </a:lnSpc>
              <a:spcAft>
                <a:spcPts val="600"/>
              </a:spcAft>
              <a:buFont typeface="Wingdings" pitchFamily="2" charset="2"/>
              <a:buChar char="ü"/>
            </a:pPr>
            <a:r>
              <a:rPr lang="en-US" sz="1400" dirty="0" smtClean="0">
                <a:solidFill>
                  <a:srgbClr val="002060"/>
                </a:solidFill>
                <a:latin typeface="Book Antiqua" pitchFamily="18" charset="0"/>
              </a:rPr>
              <a:t>Partner Countries: Guatemala, Tunisia</a:t>
            </a:r>
          </a:p>
          <a:p>
            <a:pPr marL="0" marR="0" indent="0" algn="l" defTabSz="584200" rtl="0" fontAlgn="auto" latinLnBrk="0" hangingPunct="0">
              <a:lnSpc>
                <a:spcPct val="150000"/>
              </a:lnSpc>
              <a:spcBef>
                <a:spcPts val="0"/>
              </a:spcBef>
              <a:spcAft>
                <a:spcPts val="600"/>
              </a:spcAft>
              <a:buClrTx/>
              <a:buSzTx/>
              <a:tabLst/>
            </a:pPr>
            <a:r>
              <a:rPr lang="en-US" sz="1600" u="sng" cap="small" dirty="0" smtClean="0">
                <a:solidFill>
                  <a:srgbClr val="002060"/>
                </a:solidFill>
                <a:latin typeface="Book Antiqua" pitchFamily="18" charset="0"/>
              </a:rPr>
              <a:t>Achieved (02/2018)</a:t>
            </a:r>
            <a:endParaRPr lang="en-US" sz="1400" u="sng" cap="small" dirty="0" smtClean="0">
              <a:solidFill>
                <a:srgbClr val="002060"/>
              </a:solidFill>
              <a:latin typeface="Book Antiqua" pitchFamily="18" charset="0"/>
            </a:endParaRPr>
          </a:p>
          <a:p>
            <a:pPr marL="0" marR="0" indent="0" algn="l" defTabSz="584200" rtl="0" fontAlgn="auto" latinLnBrk="0" hangingPunct="0">
              <a:lnSpc>
                <a:spcPct val="150000"/>
              </a:lnSpc>
              <a:spcBef>
                <a:spcPts val="0"/>
              </a:spcBef>
              <a:spcAft>
                <a:spcPts val="600"/>
              </a:spcAft>
              <a:buClrTx/>
              <a:buSzTx/>
              <a:buFont typeface="Wingdings" pitchFamily="2" charset="2"/>
              <a:buChar char="ü"/>
              <a:tabLst/>
            </a:pPr>
            <a:r>
              <a:rPr lang="en-US" sz="1400" dirty="0" smtClean="0">
                <a:solidFill>
                  <a:srgbClr val="002060"/>
                </a:solidFill>
                <a:latin typeface="Book Antiqua" pitchFamily="18" charset="0"/>
              </a:rPr>
              <a:t>Budget: €42,594 </a:t>
            </a:r>
          </a:p>
          <a:p>
            <a:pPr marL="0" marR="0" indent="0" algn="l" defTabSz="584200" rtl="0" fontAlgn="auto" latinLnBrk="0" hangingPunct="0">
              <a:lnSpc>
                <a:spcPct val="150000"/>
              </a:lnSpc>
              <a:spcBef>
                <a:spcPts val="0"/>
              </a:spcBef>
              <a:spcAft>
                <a:spcPts val="600"/>
              </a:spcAft>
              <a:buClrTx/>
              <a:buSzTx/>
              <a:buFont typeface="Wingdings" pitchFamily="2" charset="2"/>
              <a:buChar char="ü"/>
              <a:tabLst/>
            </a:pPr>
            <a:r>
              <a:rPr lang="en-US" sz="1400" dirty="0" smtClean="0">
                <a:solidFill>
                  <a:srgbClr val="002060"/>
                </a:solidFill>
                <a:latin typeface="Book Antiqua" pitchFamily="18" charset="0"/>
              </a:rPr>
              <a:t># of mobilities: </a:t>
            </a:r>
            <a:br>
              <a:rPr lang="en-US" sz="1400" dirty="0" smtClean="0">
                <a:solidFill>
                  <a:srgbClr val="002060"/>
                </a:solidFill>
                <a:latin typeface="Book Antiqua" pitchFamily="18" charset="0"/>
              </a:rPr>
            </a:br>
            <a:r>
              <a:rPr lang="en-US" sz="1400" dirty="0" smtClean="0">
                <a:solidFill>
                  <a:srgbClr val="002060"/>
                </a:solidFill>
                <a:latin typeface="Book Antiqua" pitchFamily="18" charset="0"/>
              </a:rPr>
              <a:t> - 9 students incoming</a:t>
            </a:r>
            <a:br>
              <a:rPr lang="en-US" sz="1400" dirty="0" smtClean="0">
                <a:solidFill>
                  <a:srgbClr val="002060"/>
                </a:solidFill>
                <a:latin typeface="Book Antiqua" pitchFamily="18" charset="0"/>
              </a:rPr>
            </a:br>
            <a:endParaRPr lang="en-US" sz="1400" dirty="0" smtClean="0">
              <a:solidFill>
                <a:srgbClr val="002060"/>
              </a:solidFill>
              <a:latin typeface="Book Antiqua"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a:bodyPr>
          <a:lstStyle/>
          <a:p>
            <a:r>
              <a:rPr lang="en-US" sz="4000" dirty="0" smtClean="0">
                <a:solidFill>
                  <a:srgbClr val="002060"/>
                </a:solidFill>
                <a:latin typeface="Book Antiqua" panose="02040602050305030304" pitchFamily="18" charset="0"/>
              </a:rPr>
              <a:t>ICM – UNIME DATA</a:t>
            </a:r>
            <a:endParaRPr lang="en-US" sz="4000"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lstStyle/>
          <a:p>
            <a:pPr marL="0" indent="0" algn="ctr">
              <a:buNone/>
            </a:pPr>
            <a:r>
              <a:rPr lang="en-US" sz="2400" u="sng" cap="small" dirty="0" smtClean="0">
                <a:solidFill>
                  <a:srgbClr val="002060"/>
                </a:solidFill>
                <a:latin typeface="Book Antiqua" panose="02040602050305030304" pitchFamily="18" charset="0"/>
              </a:rPr>
              <a:t>Call 2018 (06/2018-07/2020)</a:t>
            </a:r>
          </a:p>
          <a:p>
            <a:pPr algn="ctr">
              <a:buNone/>
            </a:pPr>
            <a:endParaRPr lang="en-US" sz="1400" u="sng" cap="small" dirty="0" smtClean="0">
              <a:solidFill>
                <a:srgbClr val="002060"/>
              </a:solidFill>
              <a:latin typeface="Book Antiqua" panose="02040602050305030304" pitchFamily="18" charset="0"/>
            </a:endParaRPr>
          </a:p>
          <a:p>
            <a:pPr algn="ctr">
              <a:buNone/>
            </a:pPr>
            <a:endParaRPr lang="en-US" sz="1400" u="sng" cap="small" dirty="0" smtClean="0">
              <a:solidFill>
                <a:srgbClr val="002060"/>
              </a:solidFill>
              <a:latin typeface="Book Antiqua" panose="02040602050305030304" pitchFamily="18" charset="0"/>
            </a:endParaRPr>
          </a:p>
          <a:p>
            <a:pPr algn="ctr">
              <a:buNone/>
            </a:pPr>
            <a:endParaRPr lang="en-US" sz="1400" u="sng" cap="small" dirty="0" smtClean="0">
              <a:solidFill>
                <a:srgbClr val="002060"/>
              </a:solidFill>
              <a:latin typeface="Book Antiqua" panose="02040602050305030304" pitchFamily="18" charset="0"/>
            </a:endParaRPr>
          </a:p>
          <a:p>
            <a:pPr algn="ctr">
              <a:buNone/>
            </a:pPr>
            <a:endParaRPr lang="en-US" sz="1400" dirty="0">
              <a:solidFill>
                <a:srgbClr val="002060"/>
              </a:solidFill>
              <a:latin typeface="Book Antiqua"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11" name="Picture 10"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4" cstate="print"/>
          <a:stretch>
            <a:fillRect/>
          </a:stretch>
        </p:blipFill>
        <p:spPr>
          <a:xfrm>
            <a:off x="7467600" y="152400"/>
            <a:ext cx="1676400" cy="409575"/>
          </a:xfrm>
          <a:prstGeom prst="rect">
            <a:avLst/>
          </a:prstGeom>
        </p:spPr>
      </p:pic>
      <p:sp>
        <p:nvSpPr>
          <p:cNvPr id="21" name="CasellaDiTesto 20"/>
          <p:cNvSpPr txBox="1"/>
          <p:nvPr/>
        </p:nvSpPr>
        <p:spPr>
          <a:xfrm>
            <a:off x="585952" y="2340302"/>
            <a:ext cx="8558048" cy="4365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50000"/>
              </a:lnSpc>
              <a:spcBef>
                <a:spcPts val="0"/>
              </a:spcBef>
              <a:spcAft>
                <a:spcPts val="600"/>
              </a:spcAft>
              <a:buClrTx/>
              <a:buSzTx/>
              <a:buFont typeface="Wingdings" pitchFamily="2" charset="2"/>
              <a:buChar char="ü"/>
              <a:tabLst/>
            </a:pPr>
            <a:r>
              <a:rPr lang="en-US" sz="2400" dirty="0" smtClean="0">
                <a:solidFill>
                  <a:srgbClr val="002060"/>
                </a:solidFill>
                <a:latin typeface="Book Antiqua" pitchFamily="18" charset="0"/>
              </a:rPr>
              <a:t>Countries proposed: Morocco, Tunisia, Russia, Hong Kong, Vietnam, Argentina, Guatemala, Albania</a:t>
            </a:r>
          </a:p>
          <a:p>
            <a:pPr marL="0" marR="0" indent="0" algn="l" defTabSz="584200" rtl="0" fontAlgn="auto" latinLnBrk="0" hangingPunct="0">
              <a:lnSpc>
                <a:spcPct val="150000"/>
              </a:lnSpc>
              <a:spcBef>
                <a:spcPts val="0"/>
              </a:spcBef>
              <a:spcAft>
                <a:spcPts val="600"/>
              </a:spcAft>
              <a:buClrTx/>
              <a:buSzTx/>
              <a:buFont typeface="Wingdings" pitchFamily="2" charset="2"/>
              <a:buChar char="ü"/>
              <a:tabLst/>
            </a:pPr>
            <a:r>
              <a:rPr lang="en-US" sz="2400" dirty="0" smtClean="0">
                <a:solidFill>
                  <a:srgbClr val="002060"/>
                </a:solidFill>
                <a:latin typeface="Book Antiqua" pitchFamily="18" charset="0"/>
              </a:rPr>
              <a:t> Main issues:</a:t>
            </a:r>
          </a:p>
          <a:p>
            <a:pPr defTabSz="584200" hangingPunct="0">
              <a:lnSpc>
                <a:spcPct val="150000"/>
              </a:lnSpc>
              <a:spcAft>
                <a:spcPts val="600"/>
              </a:spcAft>
            </a:pPr>
            <a:r>
              <a:rPr lang="en-US" sz="2400" dirty="0" smtClean="0">
                <a:solidFill>
                  <a:srgbClr val="002060"/>
                </a:solidFill>
                <a:latin typeface="Book Antiqua" pitchFamily="18" charset="0"/>
              </a:rPr>
              <a:t> - </a:t>
            </a:r>
            <a:r>
              <a:rPr lang="en-US" sz="2400" dirty="0" smtClean="0">
                <a:solidFill>
                  <a:srgbClr val="002060"/>
                </a:solidFill>
                <a:latin typeface="Book Antiqua" pitchFamily="18" charset="0"/>
              </a:rPr>
              <a:t>High </a:t>
            </a:r>
            <a:r>
              <a:rPr lang="en-US" sz="2400" dirty="0" smtClean="0">
                <a:solidFill>
                  <a:srgbClr val="002060"/>
                </a:solidFill>
                <a:latin typeface="Book Antiqua" pitchFamily="18" charset="0"/>
              </a:rPr>
              <a:t>competition</a:t>
            </a:r>
            <a:br>
              <a:rPr lang="en-US" sz="2400" dirty="0" smtClean="0">
                <a:solidFill>
                  <a:srgbClr val="002060"/>
                </a:solidFill>
                <a:latin typeface="Book Antiqua" pitchFamily="18" charset="0"/>
              </a:rPr>
            </a:br>
            <a:r>
              <a:rPr lang="en-US" sz="2400" dirty="0" smtClean="0">
                <a:solidFill>
                  <a:srgbClr val="002060"/>
                </a:solidFill>
                <a:latin typeface="Book Antiqua" pitchFamily="18" charset="0"/>
              </a:rPr>
              <a:t> - </a:t>
            </a:r>
            <a:r>
              <a:rPr lang="en-US" sz="2400" dirty="0" smtClean="0">
                <a:solidFill>
                  <a:srgbClr val="002060"/>
                </a:solidFill>
                <a:latin typeface="Book Antiqua" pitchFamily="18" charset="0"/>
              </a:rPr>
              <a:t>Definition </a:t>
            </a:r>
            <a:r>
              <a:rPr lang="en-US" sz="2400" dirty="0" smtClean="0">
                <a:solidFill>
                  <a:srgbClr val="002060"/>
                </a:solidFill>
                <a:latin typeface="Book Antiqua" pitchFamily="18" charset="0"/>
              </a:rPr>
              <a:t>of responsibilities and </a:t>
            </a:r>
            <a:r>
              <a:rPr lang="en-US" sz="2400" dirty="0" smtClean="0">
                <a:solidFill>
                  <a:srgbClr val="002060"/>
                </a:solidFill>
                <a:latin typeface="Book Antiqua" pitchFamily="18" charset="0"/>
              </a:rPr>
              <a:t>tasks</a:t>
            </a:r>
          </a:p>
          <a:p>
            <a:pPr defTabSz="584200" hangingPunct="0">
              <a:lnSpc>
                <a:spcPct val="150000"/>
              </a:lnSpc>
              <a:spcAft>
                <a:spcPts val="600"/>
              </a:spcAft>
            </a:pPr>
            <a:r>
              <a:rPr lang="en-US" sz="2400" dirty="0" smtClean="0">
                <a:solidFill>
                  <a:srgbClr val="002060"/>
                </a:solidFill>
                <a:latin typeface="Book Antiqua" pitchFamily="18" charset="0"/>
              </a:rPr>
              <a:t> - Partner HEIs contributions</a:t>
            </a:r>
          </a:p>
          <a:p>
            <a:pPr marL="0" marR="0" indent="0" algn="l" defTabSz="584200" rtl="0" fontAlgn="auto" latinLnBrk="0" hangingPunct="0">
              <a:lnSpc>
                <a:spcPct val="150000"/>
              </a:lnSpc>
              <a:spcBef>
                <a:spcPts val="0"/>
              </a:spcBef>
              <a:spcAft>
                <a:spcPts val="600"/>
              </a:spcAft>
              <a:buClrTx/>
              <a:buSzTx/>
              <a:tabLst/>
            </a:pPr>
            <a:endParaRPr lang="en-US" sz="2400" dirty="0" smtClean="0">
              <a:solidFill>
                <a:srgbClr val="002060"/>
              </a:solidFill>
              <a:latin typeface="Book Antiqua"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en-US" dirty="0" smtClean="0">
                <a:solidFill>
                  <a:srgbClr val="002060"/>
                </a:solidFill>
                <a:latin typeface="Book Antiqua" panose="02040602050305030304" pitchFamily="18" charset="0"/>
              </a:rPr>
              <a:t>UNIME in </a:t>
            </a:r>
            <a:r>
              <a:rPr lang="en-US" dirty="0" smtClean="0">
                <a:solidFill>
                  <a:srgbClr val="002060"/>
                </a:solidFill>
                <a:latin typeface="Book Antiqua" panose="02040602050305030304" pitchFamily="18" charset="0"/>
              </a:rPr>
              <a:t>brief</a:t>
            </a:r>
            <a:endParaRPr lang="en-US"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pPr marL="179999" indent="-285750" algn="ctr" defTabSz="393191">
              <a:spcBef>
                <a:spcPts val="1600"/>
              </a:spcBef>
              <a:buSzPct val="100000"/>
              <a:buNone/>
              <a:defRPr sz="2000">
                <a:solidFill>
                  <a:srgbClr val="535353"/>
                </a:solidFill>
                <a:latin typeface="+mj-lt"/>
                <a:ea typeface="+mj-ea"/>
                <a:cs typeface="+mj-cs"/>
                <a:sym typeface="Helvetica"/>
              </a:defRPr>
            </a:pPr>
            <a:r>
              <a:rPr lang="en-US" sz="3500" b="1" dirty="0" smtClean="0">
                <a:solidFill>
                  <a:srgbClr val="002060"/>
                </a:solidFill>
                <a:latin typeface="Book Antiqua" pitchFamily="18" charset="0"/>
                <a:sym typeface="Helvetica"/>
              </a:rPr>
              <a:t>SINCE 1548</a:t>
            </a:r>
          </a:p>
          <a:p>
            <a:pPr marL="179999" indent="-285750" defTabSz="393191">
              <a:spcBef>
                <a:spcPts val="1600"/>
              </a:spcBef>
              <a:buSzPct val="100000"/>
              <a:buFont typeface="Wingdings" pitchFamily="2" charset="2"/>
              <a:buChar char="ü"/>
              <a:defRPr sz="2000">
                <a:solidFill>
                  <a:srgbClr val="535353"/>
                </a:solidFill>
                <a:latin typeface="+mj-lt"/>
                <a:ea typeface="+mj-ea"/>
                <a:cs typeface="+mj-cs"/>
                <a:sym typeface="Helvetica"/>
              </a:defRPr>
            </a:pPr>
            <a:r>
              <a:rPr lang="en-US" sz="2400" dirty="0" smtClean="0">
                <a:solidFill>
                  <a:srgbClr val="002060"/>
                </a:solidFill>
                <a:latin typeface="Book Antiqua" pitchFamily="18" charset="0"/>
                <a:sym typeface="Helvetica"/>
              </a:rPr>
              <a:t>Students (a.a. 2015/16): 26,970, of which 6,279 freshmen</a:t>
            </a:r>
          </a:p>
          <a:p>
            <a:pPr marL="179999" indent="-285750" defTabSz="393191">
              <a:spcBef>
                <a:spcPts val="1600"/>
              </a:spcBef>
              <a:buSzPct val="100000"/>
              <a:buFont typeface="Wingdings" pitchFamily="2" charset="2"/>
              <a:buChar char="ü"/>
              <a:defRPr sz="2000">
                <a:solidFill>
                  <a:srgbClr val="535353"/>
                </a:solidFill>
                <a:latin typeface="+mj-lt"/>
                <a:ea typeface="+mj-ea"/>
                <a:cs typeface="+mj-cs"/>
                <a:sym typeface="Helvetica"/>
              </a:defRPr>
            </a:pPr>
            <a:r>
              <a:rPr lang="en-US" sz="2400" dirty="0" smtClean="0">
                <a:solidFill>
                  <a:srgbClr val="002060"/>
                </a:solidFill>
                <a:latin typeface="Book Antiqua" pitchFamily="18" charset="0"/>
                <a:sym typeface="Helvetica"/>
              </a:rPr>
              <a:t>Professors: 1,223 </a:t>
            </a:r>
          </a:p>
          <a:p>
            <a:pPr marL="179999" indent="-285750" defTabSz="393191">
              <a:spcBef>
                <a:spcPts val="1600"/>
              </a:spcBef>
              <a:buSzPct val="100000"/>
              <a:buFont typeface="Wingdings" pitchFamily="2" charset="2"/>
              <a:buChar char="ü"/>
              <a:defRPr sz="2000">
                <a:solidFill>
                  <a:srgbClr val="535353"/>
                </a:solidFill>
                <a:latin typeface="+mj-lt"/>
                <a:ea typeface="+mj-ea"/>
                <a:cs typeface="+mj-cs"/>
                <a:sym typeface="Helvetica"/>
              </a:defRPr>
            </a:pPr>
            <a:r>
              <a:rPr lang="en-US" sz="2400" dirty="0" smtClean="0">
                <a:solidFill>
                  <a:srgbClr val="002060"/>
                </a:solidFill>
                <a:latin typeface="Book Antiqua" pitchFamily="18" charset="0"/>
                <a:sym typeface="Helvetica"/>
              </a:rPr>
              <a:t>Technical and Administrative Staff: 1,409</a:t>
            </a:r>
          </a:p>
          <a:p>
            <a:pPr marL="179999" indent="-285750" defTabSz="393191">
              <a:spcBef>
                <a:spcPts val="1600"/>
              </a:spcBef>
              <a:buSzPct val="100000"/>
              <a:buFont typeface="Wingdings" pitchFamily="2" charset="2"/>
              <a:buChar char="ü"/>
              <a:defRPr sz="2000">
                <a:solidFill>
                  <a:srgbClr val="535353"/>
                </a:solidFill>
                <a:latin typeface="+mj-lt"/>
                <a:ea typeface="+mj-ea"/>
                <a:cs typeface="+mj-cs"/>
                <a:sym typeface="Helvetica"/>
              </a:defRPr>
            </a:pPr>
            <a:r>
              <a:rPr lang="en-US" sz="2400" dirty="0" smtClean="0">
                <a:solidFill>
                  <a:srgbClr val="002060"/>
                </a:solidFill>
                <a:latin typeface="Book Antiqua" pitchFamily="18" charset="0"/>
                <a:sym typeface="Helvetica"/>
              </a:rPr>
              <a:t>Graduates (a.a. 2015/16): 4,644</a:t>
            </a:r>
          </a:p>
          <a:p>
            <a:pPr marL="179999" indent="-285750" defTabSz="393191">
              <a:spcBef>
                <a:spcPts val="1600"/>
              </a:spcBef>
              <a:buSzPct val="100000"/>
              <a:buFont typeface="Wingdings" pitchFamily="2" charset="2"/>
              <a:buChar char="ü"/>
              <a:defRPr sz="2000">
                <a:solidFill>
                  <a:srgbClr val="535353"/>
                </a:solidFill>
                <a:latin typeface="+mj-lt"/>
                <a:ea typeface="+mj-ea"/>
                <a:cs typeface="+mj-cs"/>
                <a:sym typeface="Helvetica"/>
              </a:defRPr>
            </a:pPr>
            <a:r>
              <a:rPr lang="en-US" sz="2400" dirty="0" smtClean="0">
                <a:solidFill>
                  <a:srgbClr val="002060"/>
                </a:solidFill>
                <a:latin typeface="Book Antiqua" pitchFamily="18" charset="0"/>
                <a:sym typeface="Helvetica"/>
              </a:rPr>
              <a:t>PhDs: 262</a:t>
            </a:r>
          </a:p>
          <a:p>
            <a:pPr marL="273050" indent="-273050">
              <a:spcBef>
                <a:spcPts val="1600"/>
              </a:spcBef>
              <a:buFont typeface="Wingdings" pitchFamily="2" charset="2"/>
              <a:buChar char="ü"/>
            </a:pPr>
            <a:r>
              <a:rPr lang="en-US" sz="2400" dirty="0" smtClean="0">
                <a:solidFill>
                  <a:srgbClr val="002060"/>
                </a:solidFill>
                <a:latin typeface="Book Antiqua" pitchFamily="18" charset="0"/>
                <a:sym typeface="Helvetica"/>
              </a:rPr>
              <a:t>Departments: 12</a:t>
            </a:r>
          </a:p>
          <a:p>
            <a:pPr marL="257175" indent="-257175">
              <a:spcBef>
                <a:spcPts val="1600"/>
              </a:spcBef>
              <a:buFont typeface="Wingdings" pitchFamily="2" charset="2"/>
              <a:buChar char="ü"/>
            </a:pPr>
            <a:r>
              <a:rPr lang="en-US" sz="2400" dirty="0" smtClean="0">
                <a:solidFill>
                  <a:srgbClr val="002060"/>
                </a:solidFill>
                <a:latin typeface="Book Antiqua" pitchFamily="18" charset="0"/>
                <a:sym typeface="Helvetica"/>
              </a:rPr>
              <a:t>Courses: 75</a:t>
            </a:r>
          </a:p>
          <a:p>
            <a:pPr marL="273050" indent="-273050">
              <a:spcBef>
                <a:spcPts val="1600"/>
              </a:spcBef>
              <a:buFont typeface="Wingdings" pitchFamily="2" charset="2"/>
              <a:buChar char="ü"/>
            </a:pPr>
            <a:r>
              <a:rPr lang="en-US" sz="2400" dirty="0" smtClean="0">
                <a:solidFill>
                  <a:srgbClr val="002060"/>
                </a:solidFill>
                <a:latin typeface="Book Antiqua" pitchFamily="18" charset="0"/>
                <a:sym typeface="Helvetica"/>
              </a:rPr>
              <a:t>Ph.D. Courses: 12</a:t>
            </a:r>
          </a:p>
          <a:p>
            <a:endParaRPr lang="en-US" sz="2400" dirty="0">
              <a:solidFill>
                <a:srgbClr val="002060"/>
              </a:solidFill>
              <a:latin typeface="Book Antiqua"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pic>
        <p:nvPicPr>
          <p:cNvPr id="10" name="image6.png"/>
          <p:cNvPicPr>
            <a:picLocks noChangeAspect="1"/>
          </p:cNvPicPr>
          <p:nvPr/>
        </p:nvPicPr>
        <p:blipFill>
          <a:blip r:embed="rId4" cstate="print">
            <a:extLst/>
          </a:blip>
          <a:stretch>
            <a:fillRect/>
          </a:stretch>
        </p:blipFill>
        <p:spPr>
          <a:xfrm>
            <a:off x="3881392" y="4263757"/>
            <a:ext cx="5262608" cy="2594243"/>
          </a:xfrm>
          <a:prstGeom prst="rect">
            <a:avLst/>
          </a:prstGeom>
          <a:ln w="12700">
            <a:miter lim="400000"/>
          </a:ln>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Autofit/>
          </a:bodyPr>
          <a:lstStyle/>
          <a:p>
            <a:r>
              <a:rPr lang="en-US" sz="4000" dirty="0" smtClean="0">
                <a:solidFill>
                  <a:srgbClr val="002060"/>
                </a:solidFill>
                <a:latin typeface="Book Antiqua" panose="02040602050305030304" pitchFamily="18" charset="0"/>
              </a:rPr>
              <a:t>KA2 – </a:t>
            </a:r>
            <a:r>
              <a:rPr lang="en-US" sz="4000" dirty="0" smtClean="0">
                <a:solidFill>
                  <a:srgbClr val="002060"/>
                </a:solidFill>
                <a:latin typeface="Book Antiqua" panose="02040602050305030304" pitchFamily="18" charset="0"/>
              </a:rPr>
              <a:t>CBHE Ongoing Projects</a:t>
            </a:r>
            <a:endParaRPr lang="en-US" sz="4000"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r>
              <a:rPr lang="en-US" sz="2400" b="1" dirty="0" smtClean="0">
                <a:solidFill>
                  <a:srgbClr val="002060"/>
                </a:solidFill>
                <a:latin typeface="Book Antiqua" pitchFamily="18" charset="0"/>
              </a:rPr>
              <a:t>RESUME</a:t>
            </a:r>
            <a:r>
              <a:rPr lang="en-US" sz="2400" dirty="0" smtClean="0">
                <a:solidFill>
                  <a:srgbClr val="002060"/>
                </a:solidFill>
                <a:latin typeface="Book Antiqua" pitchFamily="18" charset="0"/>
              </a:rPr>
              <a:t> (RESeaU Méditerranéen pour l’Employabilité)</a:t>
            </a:r>
          </a:p>
          <a:p>
            <a:r>
              <a:rPr lang="en-US" sz="2400" dirty="0" smtClean="0">
                <a:solidFill>
                  <a:srgbClr val="002060"/>
                </a:solidFill>
                <a:latin typeface="Book Antiqua" pitchFamily="18" charset="0"/>
              </a:rPr>
              <a:t>Objective: improvement and development of employability in the countries of the Mediterranean basin, including the promotion of entrepreneurship </a:t>
            </a:r>
          </a:p>
          <a:p>
            <a:r>
              <a:rPr lang="en-US" sz="2400" dirty="0" smtClean="0">
                <a:solidFill>
                  <a:srgbClr val="002060"/>
                </a:solidFill>
                <a:latin typeface="Book Antiqua" pitchFamily="18" charset="0"/>
              </a:rPr>
              <a:t>Coordinator: UNIMED (Mediterranean Universities Union)</a:t>
            </a:r>
          </a:p>
          <a:p>
            <a:r>
              <a:rPr lang="en-US" sz="2400" dirty="0" smtClean="0">
                <a:solidFill>
                  <a:srgbClr val="002060"/>
                </a:solidFill>
                <a:latin typeface="Book Antiqua" pitchFamily="18" charset="0"/>
              </a:rPr>
              <a:t>Partner Countries: Morocco, Tunisia, Lebanon</a:t>
            </a:r>
          </a:p>
          <a:p>
            <a:r>
              <a:rPr lang="en-US" sz="2400" dirty="0" smtClean="0">
                <a:solidFill>
                  <a:srgbClr val="002060"/>
                </a:solidFill>
                <a:latin typeface="Book Antiqua" pitchFamily="18" charset="0"/>
              </a:rPr>
              <a:t>Programme Countries: Italy, France, Spain</a:t>
            </a:r>
          </a:p>
          <a:p>
            <a:r>
              <a:rPr lang="en-US" sz="2400" dirty="0" smtClean="0">
                <a:solidFill>
                  <a:srgbClr val="002060"/>
                </a:solidFill>
                <a:latin typeface="Book Antiqua" pitchFamily="18" charset="0"/>
              </a:rPr>
              <a:t>Duration: 36 months (10/2015-10/2018)</a:t>
            </a:r>
          </a:p>
          <a:p>
            <a:r>
              <a:rPr lang="en-US" sz="2400" dirty="0" smtClean="0">
                <a:solidFill>
                  <a:srgbClr val="002060"/>
                </a:solidFill>
                <a:latin typeface="Book Antiqua" pitchFamily="18" charset="0"/>
              </a:rPr>
              <a:t>Budget: €930.929</a:t>
            </a:r>
          </a:p>
          <a:p>
            <a:r>
              <a:rPr lang="en-US" sz="2400" dirty="0" smtClean="0">
                <a:solidFill>
                  <a:srgbClr val="002060"/>
                </a:solidFill>
                <a:latin typeface="Book Antiqua" pitchFamily="18" charset="0"/>
              </a:rPr>
              <a:t>UNIME role: Work Package Leader, organized a 1-week training session in September 2017</a:t>
            </a:r>
            <a:endParaRPr lang="en-US" sz="2400" dirty="0">
              <a:solidFill>
                <a:srgbClr val="002060"/>
              </a:solidFill>
              <a:latin typeface="Book Antiqua"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pic>
        <p:nvPicPr>
          <p:cNvPr id="10" name="Immagine 9" descr="Resume-logoSmall.png"/>
          <p:cNvPicPr>
            <a:picLocks noChangeAspect="1"/>
          </p:cNvPicPr>
          <p:nvPr/>
        </p:nvPicPr>
        <p:blipFill>
          <a:blip r:embed="rId4" cstate="print"/>
          <a:stretch>
            <a:fillRect/>
          </a:stretch>
        </p:blipFill>
        <p:spPr>
          <a:xfrm>
            <a:off x="8467" y="764126"/>
            <a:ext cx="1181100" cy="838581"/>
          </a:xfrm>
          <a:prstGeom prst="rect">
            <a:avLst/>
          </a:prstGeom>
        </p:spPr>
      </p:pic>
      <p:sp>
        <p:nvSpPr>
          <p:cNvPr id="13" name="CasellaDiTesto 12"/>
          <p:cNvSpPr txBox="1"/>
          <p:nvPr/>
        </p:nvSpPr>
        <p:spPr>
          <a:xfrm>
            <a:off x="6324600" y="6457890"/>
            <a:ext cx="2819400" cy="400110"/>
          </a:xfrm>
          <a:prstGeom prst="rect">
            <a:avLst/>
          </a:prstGeom>
          <a:noFill/>
        </p:spPr>
        <p:txBody>
          <a:bodyPr wrap="square" rtlCol="0">
            <a:spAutoFit/>
          </a:bodyPr>
          <a:lstStyle/>
          <a:p>
            <a:r>
              <a:rPr lang="en-US" sz="2000" dirty="0" smtClean="0">
                <a:latin typeface="Book Antiqua" pitchFamily="18" charset="0"/>
                <a:hlinkClick r:id="rId5"/>
              </a:rPr>
              <a:t>www.resumeproject.eu</a:t>
            </a:r>
            <a:r>
              <a:rPr lang="en-US" sz="2000" dirty="0" smtClean="0">
                <a:latin typeface="Book Antiqua" pitchFamily="18" charset="0"/>
              </a:rPr>
              <a:t> </a:t>
            </a:r>
            <a:endParaRPr lang="en-US" sz="2000" dirty="0">
              <a:latin typeface="Book Antiqua"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b="1" dirty="0" smtClean="0">
                <a:solidFill>
                  <a:srgbClr val="002060"/>
                </a:solidFill>
                <a:latin typeface="Book Antiqua" pitchFamily="18" charset="0"/>
              </a:rPr>
              <a:t>EuNIT</a:t>
            </a:r>
            <a:r>
              <a:rPr lang="en-US" sz="2400" dirty="0" smtClean="0">
                <a:solidFill>
                  <a:srgbClr val="002060"/>
                </a:solidFill>
                <a:latin typeface="Book Antiqua" pitchFamily="18" charset="0"/>
              </a:rPr>
              <a:t> (European </a:t>
            </a:r>
            <a:r>
              <a:rPr lang="en-US" sz="2400" dirty="0" smtClean="0">
                <a:solidFill>
                  <a:srgbClr val="002060"/>
                </a:solidFill>
                <a:latin typeface="Book Antiqua" pitchFamily="18" charset="0"/>
              </a:rPr>
              <a:t>Project  Design  and Management in  the  South  Mediterranean </a:t>
            </a:r>
            <a:r>
              <a:rPr lang="en-US" sz="2400" dirty="0" smtClean="0">
                <a:solidFill>
                  <a:srgbClr val="002060"/>
                </a:solidFill>
                <a:latin typeface="Book Antiqua" pitchFamily="18" charset="0"/>
              </a:rPr>
              <a:t>Region)</a:t>
            </a:r>
          </a:p>
          <a:p>
            <a:r>
              <a:rPr lang="en-US" sz="2400" dirty="0" smtClean="0">
                <a:solidFill>
                  <a:srgbClr val="002060"/>
                </a:solidFill>
                <a:latin typeface="Book Antiqua" pitchFamily="18" charset="0"/>
              </a:rPr>
              <a:t>Objective: Equip </a:t>
            </a:r>
            <a:r>
              <a:rPr lang="en-US" sz="2400" dirty="0" smtClean="0">
                <a:solidFill>
                  <a:srgbClr val="002060"/>
                </a:solidFill>
                <a:latin typeface="Book Antiqua" pitchFamily="18" charset="0"/>
              </a:rPr>
              <a:t>Partner Country HEIs with a team of personnel necessary to successfully run an “EU project design and management unit</a:t>
            </a:r>
            <a:r>
              <a:rPr lang="en-US" sz="2400" dirty="0" smtClean="0">
                <a:solidFill>
                  <a:srgbClr val="002060"/>
                </a:solidFill>
                <a:latin typeface="Book Antiqua" pitchFamily="18" charset="0"/>
              </a:rPr>
              <a:t>”</a:t>
            </a:r>
          </a:p>
          <a:p>
            <a:r>
              <a:rPr lang="en-US" sz="2400" dirty="0" smtClean="0">
                <a:solidFill>
                  <a:srgbClr val="002060"/>
                </a:solidFill>
                <a:latin typeface="Book Antiqua" pitchFamily="18" charset="0"/>
              </a:rPr>
              <a:t>Coordinator: Aix Marseille – Tethys Consortium</a:t>
            </a:r>
          </a:p>
          <a:p>
            <a:r>
              <a:rPr lang="en-US" sz="2400" dirty="0" smtClean="0">
                <a:solidFill>
                  <a:srgbClr val="002060"/>
                </a:solidFill>
                <a:latin typeface="Book Antiqua" pitchFamily="18" charset="0"/>
              </a:rPr>
              <a:t>Partner Countries: Jordan, Lybia, Lebanon (8 HEIs)</a:t>
            </a:r>
          </a:p>
          <a:p>
            <a:r>
              <a:rPr lang="en-US" sz="2400" dirty="0" smtClean="0">
                <a:solidFill>
                  <a:srgbClr val="002060"/>
                </a:solidFill>
                <a:latin typeface="Book Antiqua" pitchFamily="18" charset="0"/>
              </a:rPr>
              <a:t>Programme Countries: Italy, France, Spain, Croatia</a:t>
            </a:r>
          </a:p>
          <a:p>
            <a:r>
              <a:rPr lang="en-US" sz="2400" dirty="0" smtClean="0">
                <a:solidFill>
                  <a:srgbClr val="002060"/>
                </a:solidFill>
                <a:latin typeface="Book Antiqua" pitchFamily="18" charset="0"/>
              </a:rPr>
              <a:t>Duration: 36 months (10/2016-10/2019)</a:t>
            </a:r>
          </a:p>
          <a:p>
            <a:r>
              <a:rPr lang="en-US" sz="2400" dirty="0" smtClean="0">
                <a:solidFill>
                  <a:srgbClr val="002060"/>
                </a:solidFill>
                <a:latin typeface="Book Antiqua" pitchFamily="18" charset="0"/>
              </a:rPr>
              <a:t>Budget: €1.000.000</a:t>
            </a:r>
          </a:p>
          <a:p>
            <a:r>
              <a:rPr lang="en-US" sz="2400" dirty="0" smtClean="0">
                <a:solidFill>
                  <a:srgbClr val="002060"/>
                </a:solidFill>
                <a:latin typeface="Book Antiqua" pitchFamily="18" charset="0"/>
              </a:rPr>
              <a:t>UNIME role: organized a 1-week training session in October 2017; other training session in April 2018</a:t>
            </a:r>
            <a:endParaRPr lang="en-US" sz="2400" dirty="0">
              <a:solidFill>
                <a:srgbClr val="002060"/>
              </a:solidFill>
              <a:latin typeface="Book Antiqua"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21</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13" name="CasellaDiTesto 12"/>
          <p:cNvSpPr txBox="1"/>
          <p:nvPr/>
        </p:nvSpPr>
        <p:spPr>
          <a:xfrm>
            <a:off x="6553200" y="6457890"/>
            <a:ext cx="2590800" cy="400110"/>
          </a:xfrm>
          <a:prstGeom prst="rect">
            <a:avLst/>
          </a:prstGeom>
          <a:noFill/>
        </p:spPr>
        <p:txBody>
          <a:bodyPr wrap="square" rtlCol="0">
            <a:spAutoFit/>
          </a:bodyPr>
          <a:lstStyle/>
          <a:p>
            <a:r>
              <a:rPr lang="en-US" sz="2000" dirty="0" smtClean="0">
                <a:latin typeface="Book Antiqua" pitchFamily="18" charset="0"/>
                <a:hlinkClick r:id="rId4"/>
              </a:rPr>
              <a:t>www.eunitproject.eu</a:t>
            </a:r>
            <a:r>
              <a:rPr lang="en-US" sz="2000" dirty="0" smtClean="0">
                <a:latin typeface="Book Antiqua" pitchFamily="18" charset="0"/>
              </a:rPr>
              <a:t> </a:t>
            </a:r>
            <a:endParaRPr lang="en-US" sz="2000" dirty="0">
              <a:latin typeface="Book Antiqua" pitchFamily="18" charset="0"/>
            </a:endParaRPr>
          </a:p>
        </p:txBody>
      </p:sp>
      <p:pic>
        <p:nvPicPr>
          <p:cNvPr id="14" name="Picture 2" descr="\\salsa\dfs\etoile\administratifs\bevan.f\Bureau\Eunit-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683" y="741991"/>
            <a:ext cx="933731" cy="1101323"/>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itle 1"/>
          <p:cNvSpPr>
            <a:spLocks noGrp="1"/>
          </p:cNvSpPr>
          <p:nvPr>
            <p:ph type="title"/>
          </p:nvPr>
        </p:nvSpPr>
        <p:spPr>
          <a:xfrm>
            <a:off x="457200" y="774700"/>
            <a:ext cx="8229600" cy="749300"/>
          </a:xfrm>
        </p:spPr>
        <p:txBody>
          <a:bodyPr>
            <a:noAutofit/>
          </a:bodyPr>
          <a:lstStyle/>
          <a:p>
            <a:r>
              <a:rPr lang="en-US" sz="4000" dirty="0" smtClean="0">
                <a:solidFill>
                  <a:srgbClr val="002060"/>
                </a:solidFill>
                <a:latin typeface="Book Antiqua" panose="02040602050305030304" pitchFamily="18" charset="0"/>
              </a:rPr>
              <a:t>KA2 – </a:t>
            </a:r>
            <a:r>
              <a:rPr lang="en-US" sz="4000" dirty="0" smtClean="0">
                <a:solidFill>
                  <a:srgbClr val="002060"/>
                </a:solidFill>
                <a:latin typeface="Book Antiqua" panose="02040602050305030304" pitchFamily="18" charset="0"/>
              </a:rPr>
              <a:t>CBHE Ongoing Projects</a:t>
            </a:r>
            <a:endParaRPr lang="en-US" sz="40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Autofit/>
          </a:bodyPr>
          <a:lstStyle/>
          <a:p>
            <a:r>
              <a:rPr lang="en-US" sz="4000" dirty="0" smtClean="0">
                <a:solidFill>
                  <a:srgbClr val="002060"/>
                </a:solidFill>
                <a:latin typeface="Book Antiqua" panose="02040602050305030304" pitchFamily="18" charset="0"/>
              </a:rPr>
              <a:t>KA2 – </a:t>
            </a:r>
            <a:r>
              <a:rPr lang="en-US" sz="4000" dirty="0" smtClean="0">
                <a:solidFill>
                  <a:srgbClr val="002060"/>
                </a:solidFill>
                <a:latin typeface="Book Antiqua" panose="02040602050305030304" pitchFamily="18" charset="0"/>
              </a:rPr>
              <a:t>CBHE </a:t>
            </a:r>
            <a:r>
              <a:rPr lang="en-US" sz="4000" dirty="0" smtClean="0">
                <a:solidFill>
                  <a:srgbClr val="002060"/>
                </a:solidFill>
                <a:latin typeface="Book Antiqua" panose="02040602050305030304" pitchFamily="18" charset="0"/>
              </a:rPr>
              <a:t>Submitted </a:t>
            </a:r>
            <a:r>
              <a:rPr lang="en-US" sz="4000" dirty="0" smtClean="0">
                <a:solidFill>
                  <a:srgbClr val="002060"/>
                </a:solidFill>
                <a:latin typeface="Book Antiqua" panose="02040602050305030304" pitchFamily="18" charset="0"/>
              </a:rPr>
              <a:t>Project</a:t>
            </a:r>
            <a:endParaRPr lang="en-US" sz="4000"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r>
              <a:rPr lang="en-US" sz="2400" b="1" dirty="0" smtClean="0">
                <a:solidFill>
                  <a:srgbClr val="002060"/>
                </a:solidFill>
                <a:latin typeface="Book Antiqua" pitchFamily="18" charset="0"/>
              </a:rPr>
              <a:t>SToVi</a:t>
            </a:r>
            <a:r>
              <a:rPr lang="en-US" sz="2400" dirty="0" smtClean="0">
                <a:solidFill>
                  <a:srgbClr val="002060"/>
                </a:solidFill>
                <a:latin typeface="Book Antiqua" pitchFamily="18" charset="0"/>
              </a:rPr>
              <a:t> (Development of Sustainable Tourism Capabilities in Vietnam)</a:t>
            </a:r>
          </a:p>
          <a:p>
            <a:r>
              <a:rPr lang="en-US" sz="2400" dirty="0" smtClean="0">
                <a:solidFill>
                  <a:srgbClr val="002060"/>
                </a:solidFill>
                <a:latin typeface="Book Antiqua" pitchFamily="18" charset="0"/>
              </a:rPr>
              <a:t>Objective: promoting the sustainable development of Vietnam in the field of higher education in order to enhance human resources in the tourism sector, with specific emphasis on new forms of tourism</a:t>
            </a:r>
          </a:p>
          <a:p>
            <a:r>
              <a:rPr lang="en-US" sz="2400" dirty="0" smtClean="0">
                <a:solidFill>
                  <a:srgbClr val="002060"/>
                </a:solidFill>
                <a:latin typeface="Book Antiqua" pitchFamily="18" charset="0"/>
              </a:rPr>
              <a:t>Coordinator: UNIME</a:t>
            </a:r>
          </a:p>
          <a:p>
            <a:r>
              <a:rPr lang="en-US" sz="2400" dirty="0" smtClean="0">
                <a:solidFill>
                  <a:srgbClr val="002060"/>
                </a:solidFill>
                <a:latin typeface="Book Antiqua" pitchFamily="18" charset="0"/>
              </a:rPr>
              <a:t>Partner Countries: Vietnam (4 HEIs)</a:t>
            </a:r>
          </a:p>
          <a:p>
            <a:r>
              <a:rPr lang="en-US" sz="2400" dirty="0" smtClean="0">
                <a:solidFill>
                  <a:srgbClr val="002060"/>
                </a:solidFill>
                <a:latin typeface="Book Antiqua" pitchFamily="18" charset="0"/>
              </a:rPr>
              <a:t>Programme Countries: Italy, Poland, Spain</a:t>
            </a:r>
          </a:p>
          <a:p>
            <a:r>
              <a:rPr lang="en-US" sz="2400" dirty="0" smtClean="0">
                <a:solidFill>
                  <a:srgbClr val="002060"/>
                </a:solidFill>
                <a:latin typeface="Book Antiqua" pitchFamily="18" charset="0"/>
              </a:rPr>
              <a:t>Involvement of HEIs and firms in the tourism sector</a:t>
            </a:r>
          </a:p>
          <a:p>
            <a:r>
              <a:rPr lang="en-US" sz="2400" dirty="0" smtClean="0">
                <a:solidFill>
                  <a:srgbClr val="002060"/>
                </a:solidFill>
                <a:latin typeface="Book Antiqua" pitchFamily="18" charset="0"/>
              </a:rPr>
              <a:t>Duration: 36 months (01/2019- 01/2022)</a:t>
            </a:r>
          </a:p>
          <a:p>
            <a:r>
              <a:rPr lang="en-US" sz="2400" dirty="0" smtClean="0">
                <a:solidFill>
                  <a:srgbClr val="002060"/>
                </a:solidFill>
                <a:latin typeface="Book Antiqua" pitchFamily="18" charset="0"/>
              </a:rPr>
              <a:t>Budget: ~ €1mln</a:t>
            </a:r>
            <a:endParaRPr lang="en-US" sz="2400" dirty="0" smtClean="0">
              <a:solidFill>
                <a:srgbClr val="002060"/>
              </a:solidFill>
              <a:latin typeface="Book Antiqua"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888528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inal_color.jpg"/>
          <p:cNvPicPr>
            <a:picLocks noChangeAspect="1"/>
          </p:cNvPicPr>
          <p:nvPr/>
        </p:nvPicPr>
        <p:blipFill>
          <a:blip r:embed="rId2" cstate="print"/>
          <a:stretch>
            <a:fillRect/>
          </a:stretch>
        </p:blipFill>
        <p:spPr>
          <a:xfrm>
            <a:off x="0" y="0"/>
            <a:ext cx="1447800" cy="685800"/>
          </a:xfrm>
          <a:prstGeom prst="rect">
            <a:avLst/>
          </a:prstGeom>
        </p:spPr>
      </p:pic>
      <p:sp>
        <p:nvSpPr>
          <p:cNvPr id="2" name="Title 1"/>
          <p:cNvSpPr>
            <a:spLocks noGrp="1"/>
          </p:cNvSpPr>
          <p:nvPr>
            <p:ph type="ctrTitle"/>
          </p:nvPr>
        </p:nvSpPr>
        <p:spPr>
          <a:xfrm>
            <a:off x="621506" y="609601"/>
            <a:ext cx="7772400" cy="457200"/>
          </a:xfrm>
        </p:spPr>
        <p:txBody>
          <a:bodyPr>
            <a:normAutofit fontScale="90000"/>
          </a:bodyPr>
          <a:lstStyle/>
          <a:p>
            <a:r>
              <a:rPr lang="en-US" sz="1800" dirty="0" smtClean="0">
                <a:solidFill>
                  <a:srgbClr val="002060"/>
                </a:solidFill>
                <a:latin typeface="Book Antiqua" panose="02040602050305030304" pitchFamily="18" charset="0"/>
              </a:rPr>
              <a:t>Development of master curricula for natural disasters risk management in Western Balkan </a:t>
            </a:r>
            <a:r>
              <a:rPr lang="en-US" sz="1800" dirty="0" smtClean="0">
                <a:solidFill>
                  <a:srgbClr val="002060"/>
                </a:solidFill>
                <a:latin typeface="Book Antiqua" panose="02040602050305030304" pitchFamily="18" charset="0"/>
              </a:rPr>
              <a:t>countries</a:t>
            </a:r>
            <a:endParaRPr lang="en-US" sz="1800" dirty="0">
              <a:solidFill>
                <a:srgbClr val="002060"/>
              </a:solidFill>
              <a:latin typeface="Book Antiqua" panose="02040602050305030304" pitchFamily="18" charset="0"/>
            </a:endParaRPr>
          </a:p>
        </p:txBody>
      </p:sp>
      <p:sp>
        <p:nvSpPr>
          <p:cNvPr id="3" name="Subtitle 2"/>
          <p:cNvSpPr>
            <a:spLocks noGrp="1"/>
          </p:cNvSpPr>
          <p:nvPr>
            <p:ph type="subTitle" idx="1"/>
          </p:nvPr>
        </p:nvSpPr>
        <p:spPr>
          <a:xfrm>
            <a:off x="1371600" y="1905000"/>
            <a:ext cx="6400800" cy="1143000"/>
          </a:xfrm>
        </p:spPr>
        <p:txBody>
          <a:bodyPr/>
          <a:lstStyle/>
          <a:p>
            <a:r>
              <a:rPr lang="en-US"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THANKS FOR YOUR ATTENTION!</a:t>
            </a:r>
            <a:endParaRPr lang="en-US"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cxnSp>
        <p:nvCxnSpPr>
          <p:cNvPr id="5" name="Straight Connector 4"/>
          <p:cNvCxnSpPr/>
          <p:nvPr/>
        </p:nvCxnSpPr>
        <p:spPr>
          <a:xfrm>
            <a:off x="0" y="10668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685800" y="4419600"/>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rgbClr val="002060"/>
                </a:solidFill>
                <a:latin typeface="Book Antiqua" panose="02040602050305030304" pitchFamily="18" charset="0"/>
              </a:rPr>
              <a:t>Francesca Scribano</a:t>
            </a:r>
          </a:p>
          <a:p>
            <a:pPr algn="l"/>
            <a:r>
              <a:rPr lang="en-US" sz="1800" dirty="0" smtClean="0">
                <a:solidFill>
                  <a:srgbClr val="002060"/>
                </a:solidFill>
                <a:latin typeface="Book Antiqua" panose="02040602050305030304" pitchFamily="18" charset="0"/>
              </a:rPr>
              <a:t>Head of International Cooperation and Foreign Students Unit</a:t>
            </a:r>
          </a:p>
          <a:p>
            <a:pPr algn="l"/>
            <a:r>
              <a:rPr lang="en-US" sz="1800" dirty="0" smtClean="0">
                <a:solidFill>
                  <a:srgbClr val="002060"/>
                </a:solidFill>
                <a:latin typeface="Book Antiqua" panose="02040602050305030304" pitchFamily="18" charset="0"/>
              </a:rPr>
              <a:t>International Relations Unit</a:t>
            </a:r>
          </a:p>
          <a:p>
            <a:pPr algn="l"/>
            <a:r>
              <a:rPr lang="en-US" sz="1800" dirty="0" smtClean="0">
                <a:solidFill>
                  <a:srgbClr val="002060"/>
                </a:solidFill>
                <a:latin typeface="Book Antiqua" panose="02040602050305030304" pitchFamily="18" charset="0"/>
              </a:rPr>
              <a:t>University of Messina</a:t>
            </a:r>
          </a:p>
          <a:p>
            <a:pPr algn="l"/>
            <a:r>
              <a:rPr lang="en-US" sz="1800" dirty="0" smtClean="0">
                <a:solidFill>
                  <a:srgbClr val="002060"/>
                </a:solidFill>
                <a:latin typeface="Book Antiqua" panose="02040602050305030304" pitchFamily="18" charset="0"/>
                <a:hlinkClick r:id="rId3"/>
              </a:rPr>
              <a:t>fscribano@unime.it</a:t>
            </a:r>
            <a:r>
              <a:rPr lang="en-US" sz="1800" dirty="0" smtClean="0">
                <a:solidFill>
                  <a:srgbClr val="002060"/>
                </a:solidFill>
                <a:latin typeface="Book Antiqua" panose="02040602050305030304" pitchFamily="18" charset="0"/>
              </a:rPr>
              <a:t> </a:t>
            </a:r>
            <a:endParaRPr lang="en-US" sz="1800" dirty="0">
              <a:solidFill>
                <a:srgbClr val="002060"/>
              </a:solidFill>
              <a:latin typeface="Book Antiqua" panose="02040602050305030304" pitchFamily="18" charset="0"/>
            </a:endParaRPr>
          </a:p>
        </p:txBody>
      </p:sp>
      <p:pic>
        <p:nvPicPr>
          <p:cNvPr id="15" name="Picture 14" descr="eu_flag_co_funded_pos_[rgb]_right.jpg"/>
          <p:cNvPicPr/>
          <p:nvPr/>
        </p:nvPicPr>
        <p:blipFill>
          <a:blip r:embed="rId4"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557774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en-US" dirty="0" smtClean="0">
                <a:solidFill>
                  <a:srgbClr val="002060"/>
                </a:solidFill>
                <a:latin typeface="Book Antiqua" panose="02040602050305030304" pitchFamily="18" charset="0"/>
              </a:rPr>
              <a:t>UNIME Main </a:t>
            </a:r>
            <a:r>
              <a:rPr lang="en-US" dirty="0" smtClean="0">
                <a:solidFill>
                  <a:srgbClr val="002060"/>
                </a:solidFill>
                <a:latin typeface="Book Antiqua" panose="02040602050305030304" pitchFamily="18" charset="0"/>
              </a:rPr>
              <a:t>Campuses</a:t>
            </a:r>
            <a:endParaRPr lang="en-US"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14" name="Shape 178"/>
          <p:cNvSpPr txBox="1">
            <a:spLocks/>
          </p:cNvSpPr>
          <p:nvPr/>
        </p:nvSpPr>
        <p:spPr>
          <a:xfrm>
            <a:off x="-228600" y="1371600"/>
            <a:ext cx="6587053" cy="1008442"/>
          </a:xfrm>
          <a:prstGeom prst="rect">
            <a:avLst/>
          </a:prstGeom>
        </p:spPr>
        <p:txBody>
          <a:bodyPr vert="horz" lIns="91440" tIns="45720" rIns="91440" bIns="45720" rtlCol="0">
            <a:noAutofit/>
          </a:bodyPr>
          <a:lstStyle/>
          <a:p>
            <a:pPr marL="361950" marR="0" lvl="1" algn="l" defTabSz="393191" rtl="0" eaLnBrk="1" fontAlgn="auto" latinLnBrk="0" hangingPunct="1">
              <a:lnSpc>
                <a:spcPct val="110000"/>
              </a:lnSpc>
              <a:spcBef>
                <a:spcPts val="1600"/>
              </a:spcBef>
              <a:spcAft>
                <a:spcPts val="0"/>
              </a:spcAft>
              <a:buClrTx/>
              <a:buSzPct val="100000"/>
              <a:tabLst/>
              <a:defRPr sz="2000">
                <a:solidFill>
                  <a:srgbClr val="535353"/>
                </a:solidFill>
                <a:latin typeface="+mj-lt"/>
                <a:ea typeface="+mj-ea"/>
                <a:cs typeface="+mj-cs"/>
                <a:sym typeface="Helvetica"/>
              </a:defRPr>
            </a:pPr>
            <a:r>
              <a:rPr kumimoji="0" lang="en-US" sz="1400" b="0" i="0" u="none" strike="noStrike" kern="1200" cap="none" spc="0" normalizeH="0" baseline="0" dirty="0" smtClean="0">
                <a:ln>
                  <a:noFill/>
                </a:ln>
                <a:solidFill>
                  <a:srgbClr val="002060"/>
                </a:solidFill>
                <a:effectLst/>
                <a:uLnTx/>
                <a:uFillTx/>
                <a:latin typeface="Book Antiqua" pitchFamily="18" charset="0"/>
                <a:sym typeface="Helvetica"/>
              </a:rPr>
              <a:t>The Central Building: Law, Economics, Politics, Education </a:t>
            </a:r>
            <a:br>
              <a:rPr kumimoji="0" lang="en-US" sz="1400" b="0" i="0" u="none" strike="noStrike" kern="1200" cap="none" spc="0" normalizeH="0" baseline="0" dirty="0" smtClean="0">
                <a:ln>
                  <a:noFill/>
                </a:ln>
                <a:solidFill>
                  <a:srgbClr val="002060"/>
                </a:solidFill>
                <a:effectLst/>
                <a:uLnTx/>
                <a:uFillTx/>
                <a:latin typeface="Book Antiqua" pitchFamily="18" charset="0"/>
                <a:sym typeface="Helvetica"/>
              </a:rPr>
            </a:br>
            <a:r>
              <a:rPr kumimoji="0" lang="en-US" sz="1400" b="0" i="0" u="none" strike="noStrike" kern="1200" cap="none" spc="0" normalizeH="0" baseline="0" dirty="0" smtClean="0">
                <a:ln>
                  <a:noFill/>
                </a:ln>
                <a:solidFill>
                  <a:srgbClr val="002060"/>
                </a:solidFill>
                <a:effectLst/>
                <a:uLnTx/>
                <a:uFillTx/>
                <a:latin typeface="Book Antiqua" pitchFamily="18" charset="0"/>
                <a:sym typeface="Helvetica"/>
              </a:rPr>
              <a:t>located in the city centre along with the </a:t>
            </a:r>
            <a:r>
              <a:rPr kumimoji="0" lang="en-US" sz="1400" b="0" i="0" u="none" strike="noStrike" kern="1200" cap="none" spc="0" normalizeH="0" baseline="0" dirty="0" smtClean="0">
                <a:ln>
                  <a:noFill/>
                </a:ln>
                <a:solidFill>
                  <a:srgbClr val="002060"/>
                </a:solidFill>
                <a:effectLst/>
                <a:uLnTx/>
                <a:uFillTx/>
                <a:latin typeface="Book Antiqua" pitchFamily="18" charset="0"/>
                <a:sym typeface="Helvetica"/>
              </a:rPr>
              <a:t>Rectorate</a:t>
            </a:r>
            <a:r>
              <a:rPr kumimoji="0" lang="en-US" sz="1400" b="0" i="0" u="none" strike="noStrike" kern="1200" cap="none" spc="0" normalizeH="0" baseline="0" dirty="0" smtClean="0">
                <a:ln>
                  <a:noFill/>
                </a:ln>
                <a:solidFill>
                  <a:srgbClr val="002060"/>
                </a:solidFill>
                <a:effectLst/>
                <a:uLnTx/>
                <a:uFillTx/>
                <a:latin typeface="Book Antiqua" pitchFamily="18" charset="0"/>
                <a:sym typeface="Helvetica"/>
              </a:rPr>
              <a:t>, </a:t>
            </a:r>
            <a:br>
              <a:rPr kumimoji="0" lang="en-US" sz="1400" b="0" i="0" u="none" strike="noStrike" kern="1200" cap="none" spc="0" normalizeH="0" baseline="0" dirty="0" smtClean="0">
                <a:ln>
                  <a:noFill/>
                </a:ln>
                <a:solidFill>
                  <a:srgbClr val="002060"/>
                </a:solidFill>
                <a:effectLst/>
                <a:uLnTx/>
                <a:uFillTx/>
                <a:latin typeface="Book Antiqua" pitchFamily="18" charset="0"/>
                <a:sym typeface="Helvetica"/>
              </a:rPr>
            </a:br>
            <a:r>
              <a:rPr kumimoji="0" lang="en-US" sz="1400" b="0" i="0" u="none" strike="noStrike" kern="1200" cap="none" spc="0" normalizeH="0" baseline="0" dirty="0" smtClean="0">
                <a:ln>
                  <a:noFill/>
                </a:ln>
                <a:solidFill>
                  <a:srgbClr val="002060"/>
                </a:solidFill>
                <a:effectLst/>
                <a:uLnTx/>
                <a:uFillTx/>
                <a:latin typeface="Book Antiqua" pitchFamily="18" charset="0"/>
                <a:sym typeface="Helvetica"/>
              </a:rPr>
              <a:t>the University’s Administration Offices and secretariats</a:t>
            </a:r>
            <a:endParaRPr kumimoji="0" lang="en-US" sz="1400" b="0" i="0" u="none" strike="noStrike" kern="1200" cap="none" spc="0" normalizeH="0" baseline="0" dirty="0">
              <a:ln>
                <a:noFill/>
              </a:ln>
              <a:solidFill>
                <a:srgbClr val="002060"/>
              </a:solidFill>
              <a:effectLst/>
              <a:uLnTx/>
              <a:uFillTx/>
              <a:latin typeface="Book Antiqua" pitchFamily="18" charset="0"/>
              <a:sym typeface="Helvetica"/>
            </a:endParaRPr>
          </a:p>
        </p:txBody>
      </p:sp>
      <p:pic>
        <p:nvPicPr>
          <p:cNvPr id="15" name="papardo.jpg" descr="papardo.jpg"/>
          <p:cNvPicPr>
            <a:picLocks noChangeAspect="1"/>
          </p:cNvPicPr>
          <p:nvPr/>
        </p:nvPicPr>
        <p:blipFill>
          <a:blip r:embed="rId4" cstate="print">
            <a:extLst/>
          </a:blip>
          <a:stretch>
            <a:fillRect/>
          </a:stretch>
        </p:blipFill>
        <p:spPr>
          <a:xfrm>
            <a:off x="630866" y="4691642"/>
            <a:ext cx="3095867" cy="2123826"/>
          </a:xfrm>
          <a:prstGeom prst="rect">
            <a:avLst/>
          </a:prstGeom>
          <a:ln w="12700">
            <a:miter lim="400000"/>
          </a:ln>
        </p:spPr>
      </p:pic>
      <p:pic>
        <p:nvPicPr>
          <p:cNvPr id="16" name="veterinari01.jpg" descr="veterinari01.jpg"/>
          <p:cNvPicPr>
            <a:picLocks noChangeAspect="1"/>
          </p:cNvPicPr>
          <p:nvPr/>
        </p:nvPicPr>
        <p:blipFill>
          <a:blip r:embed="rId5" cstate="print">
            <a:extLst/>
          </a:blip>
          <a:stretch>
            <a:fillRect/>
          </a:stretch>
        </p:blipFill>
        <p:spPr>
          <a:xfrm>
            <a:off x="5334000" y="4604985"/>
            <a:ext cx="3336120" cy="2231749"/>
          </a:xfrm>
          <a:prstGeom prst="rect">
            <a:avLst/>
          </a:prstGeom>
          <a:ln w="12700">
            <a:miter lim="400000"/>
          </a:ln>
        </p:spPr>
      </p:pic>
      <p:pic>
        <p:nvPicPr>
          <p:cNvPr id="17" name="universita_messina.jpg" descr="universita_messina.jpg"/>
          <p:cNvPicPr>
            <a:picLocks noChangeAspect="1"/>
          </p:cNvPicPr>
          <p:nvPr/>
        </p:nvPicPr>
        <p:blipFill>
          <a:blip r:embed="rId6" cstate="print">
            <a:extLst/>
          </a:blip>
          <a:stretch>
            <a:fillRect/>
          </a:stretch>
        </p:blipFill>
        <p:spPr>
          <a:xfrm>
            <a:off x="618219" y="2133600"/>
            <a:ext cx="2963181" cy="2021290"/>
          </a:xfrm>
          <a:prstGeom prst="rect">
            <a:avLst/>
          </a:prstGeom>
          <a:ln w="12700">
            <a:miter lim="400000"/>
          </a:ln>
        </p:spPr>
      </p:pic>
      <p:pic>
        <p:nvPicPr>
          <p:cNvPr id="18" name="Policlinico.jpg" descr="Policlinico.JPG"/>
          <p:cNvPicPr>
            <a:picLocks noChangeAspect="1"/>
          </p:cNvPicPr>
          <p:nvPr/>
        </p:nvPicPr>
        <p:blipFill>
          <a:blip r:embed="rId7" cstate="print">
            <a:extLst/>
          </a:blip>
          <a:stretch>
            <a:fillRect/>
          </a:stretch>
        </p:blipFill>
        <p:spPr>
          <a:xfrm>
            <a:off x="5638800" y="2057400"/>
            <a:ext cx="2543336" cy="1905000"/>
          </a:xfrm>
          <a:prstGeom prst="rect">
            <a:avLst/>
          </a:prstGeom>
          <a:ln w="12700">
            <a:miter lim="400000"/>
          </a:ln>
        </p:spPr>
      </p:pic>
      <p:sp>
        <p:nvSpPr>
          <p:cNvPr id="19" name="Shape 178"/>
          <p:cNvSpPr txBox="1">
            <a:spLocks/>
          </p:cNvSpPr>
          <p:nvPr/>
        </p:nvSpPr>
        <p:spPr>
          <a:xfrm>
            <a:off x="4579254" y="1364137"/>
            <a:ext cx="5174346" cy="11823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p>
            <a:pPr lvl="1" defTabSz="393191" hangingPunct="1">
              <a:lnSpc>
                <a:spcPct val="110000"/>
              </a:lnSpc>
              <a:spcBef>
                <a:spcPts val="1600"/>
              </a:spcBef>
              <a:buSzPct val="100000"/>
              <a:defRPr sz="2000">
                <a:solidFill>
                  <a:srgbClr val="535353"/>
                </a:solidFill>
                <a:latin typeface="+mj-lt"/>
                <a:ea typeface="+mj-ea"/>
                <a:cs typeface="+mj-cs"/>
                <a:sym typeface="Helvetica"/>
              </a:defRPr>
            </a:pPr>
            <a:r>
              <a:rPr lang="en-US" sz="1400" dirty="0">
                <a:solidFill>
                  <a:srgbClr val="002060"/>
                </a:solidFill>
                <a:latin typeface="Book Antiqua" pitchFamily="18" charset="0"/>
                <a:sym typeface="Helvetica"/>
              </a:rPr>
              <a:t>The </a:t>
            </a:r>
            <a:r>
              <a:rPr lang="en-US" sz="1400" dirty="0" smtClean="0">
                <a:solidFill>
                  <a:srgbClr val="002060"/>
                </a:solidFill>
                <a:latin typeface="Book Antiqua" pitchFamily="18" charset="0"/>
                <a:sym typeface="Helvetica"/>
              </a:rPr>
              <a:t>University </a:t>
            </a:r>
            <a:r>
              <a:rPr lang="en-US" sz="1400" dirty="0">
                <a:solidFill>
                  <a:srgbClr val="002060"/>
                </a:solidFill>
                <a:latin typeface="Book Antiqua" pitchFamily="18" charset="0"/>
                <a:sym typeface="Helvetica"/>
              </a:rPr>
              <a:t>Hospital, </a:t>
            </a:r>
            <a:r>
              <a:rPr lang="en-US" sz="1400" dirty="0">
                <a:solidFill>
                  <a:srgbClr val="002060"/>
                </a:solidFill>
                <a:latin typeface="Book Antiqua" pitchFamily="18" charset="0"/>
                <a:sym typeface="Helvetica"/>
              </a:rPr>
              <a:t>Policlinico</a:t>
            </a:r>
            <a:r>
              <a:rPr lang="en-US" sz="1400" dirty="0">
                <a:solidFill>
                  <a:srgbClr val="002060"/>
                </a:solidFill>
                <a:latin typeface="Book Antiqua" pitchFamily="18" charset="0"/>
                <a:sym typeface="Helvetica"/>
              </a:rPr>
              <a:t> </a:t>
            </a:r>
            <a:r>
              <a:rPr lang="en-US" sz="1400" dirty="0">
                <a:solidFill>
                  <a:srgbClr val="002060"/>
                </a:solidFill>
                <a:latin typeface="Book Antiqua" pitchFamily="18" charset="0"/>
                <a:sym typeface="Helvetica"/>
              </a:rPr>
              <a:t>Universitario</a:t>
            </a:r>
            <a:r>
              <a:rPr lang="en-US" sz="1400" dirty="0">
                <a:solidFill>
                  <a:srgbClr val="002060"/>
                </a:solidFill>
                <a:latin typeface="Book Antiqua" pitchFamily="18" charset="0"/>
                <a:sym typeface="Helvetica"/>
              </a:rPr>
              <a:t> </a:t>
            </a:r>
            <a:r>
              <a:rPr lang="en-US" sz="1400" dirty="0" smtClean="0">
                <a:solidFill>
                  <a:srgbClr val="002060"/>
                </a:solidFill>
                <a:latin typeface="Book Antiqua" pitchFamily="18" charset="0"/>
                <a:sym typeface="Helvetica"/>
              </a:rPr>
              <a:t/>
            </a:r>
            <a:br>
              <a:rPr lang="en-US" sz="1400" dirty="0" smtClean="0">
                <a:solidFill>
                  <a:srgbClr val="002060"/>
                </a:solidFill>
                <a:latin typeface="Book Antiqua" pitchFamily="18" charset="0"/>
                <a:sym typeface="Helvetica"/>
              </a:rPr>
            </a:br>
            <a:r>
              <a:rPr lang="en-US" sz="1400" dirty="0" smtClean="0">
                <a:solidFill>
                  <a:srgbClr val="002060"/>
                </a:solidFill>
                <a:latin typeface="Book Antiqua" pitchFamily="18" charset="0"/>
                <a:sym typeface="Helvetica"/>
              </a:rPr>
              <a:t>“</a:t>
            </a:r>
            <a:r>
              <a:rPr lang="en-US" sz="1400" dirty="0">
                <a:solidFill>
                  <a:srgbClr val="002060"/>
                </a:solidFill>
                <a:latin typeface="Book Antiqua" pitchFamily="18" charset="0"/>
                <a:sym typeface="Helvetica"/>
              </a:rPr>
              <a:t>G. Martino”, hosting the Depts. of Medicine</a:t>
            </a:r>
          </a:p>
        </p:txBody>
      </p:sp>
      <p:sp>
        <p:nvSpPr>
          <p:cNvPr id="20" name="Shape 178"/>
          <p:cNvSpPr txBox="1">
            <a:spLocks/>
          </p:cNvSpPr>
          <p:nvPr/>
        </p:nvSpPr>
        <p:spPr>
          <a:xfrm>
            <a:off x="-228600" y="4114800"/>
            <a:ext cx="6263883" cy="992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p>
            <a:pPr lvl="1" defTabSz="393191" hangingPunct="1">
              <a:lnSpc>
                <a:spcPct val="110000"/>
              </a:lnSpc>
              <a:spcBef>
                <a:spcPts val="1600"/>
              </a:spcBef>
              <a:buSzPct val="100000"/>
              <a:defRPr sz="2000">
                <a:solidFill>
                  <a:srgbClr val="535353"/>
                </a:solidFill>
                <a:latin typeface="+mj-lt"/>
                <a:ea typeface="+mj-ea"/>
                <a:cs typeface="+mj-cs"/>
                <a:sym typeface="Helvetica"/>
              </a:defRPr>
            </a:pPr>
            <a:r>
              <a:rPr lang="en-US" sz="1400" dirty="0">
                <a:solidFill>
                  <a:srgbClr val="002060"/>
                </a:solidFill>
                <a:latin typeface="Book Antiqua" pitchFamily="18" charset="0"/>
                <a:sym typeface="Helvetica"/>
              </a:rPr>
              <a:t>The </a:t>
            </a:r>
            <a:r>
              <a:rPr lang="en-US" sz="1400" dirty="0">
                <a:solidFill>
                  <a:srgbClr val="002060"/>
                </a:solidFill>
                <a:latin typeface="Book Antiqua" pitchFamily="18" charset="0"/>
                <a:sym typeface="Helvetica"/>
              </a:rPr>
              <a:t>Papardo</a:t>
            </a:r>
            <a:r>
              <a:rPr lang="en-US" sz="1400" dirty="0">
                <a:solidFill>
                  <a:srgbClr val="002060"/>
                </a:solidFill>
                <a:latin typeface="Book Antiqua" pitchFamily="18" charset="0"/>
                <a:sym typeface="Helvetica"/>
              </a:rPr>
              <a:t> campus: Mathematics, Physics </a:t>
            </a:r>
            <a:br>
              <a:rPr lang="en-US" sz="1400" dirty="0">
                <a:solidFill>
                  <a:srgbClr val="002060"/>
                </a:solidFill>
                <a:latin typeface="Book Antiqua" pitchFamily="18" charset="0"/>
                <a:sym typeface="Helvetica"/>
              </a:rPr>
            </a:br>
            <a:r>
              <a:rPr lang="en-US" sz="1400" dirty="0">
                <a:solidFill>
                  <a:srgbClr val="002060"/>
                </a:solidFill>
                <a:latin typeface="Book Antiqua" pitchFamily="18" charset="0"/>
                <a:sym typeface="Helvetica"/>
              </a:rPr>
              <a:t>and Natural Sciences and Engineering</a:t>
            </a:r>
          </a:p>
        </p:txBody>
      </p:sp>
      <p:sp>
        <p:nvSpPr>
          <p:cNvPr id="21" name="Shape 178"/>
          <p:cNvSpPr txBox="1">
            <a:spLocks/>
          </p:cNvSpPr>
          <p:nvPr/>
        </p:nvSpPr>
        <p:spPr>
          <a:xfrm>
            <a:off x="4582633" y="4112892"/>
            <a:ext cx="5279639" cy="992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p>
            <a:pPr lvl="1" defTabSz="393191" hangingPunct="1">
              <a:lnSpc>
                <a:spcPct val="110000"/>
              </a:lnSpc>
              <a:spcBef>
                <a:spcPts val="1600"/>
              </a:spcBef>
              <a:buSzPct val="100000"/>
              <a:defRPr sz="2000">
                <a:solidFill>
                  <a:srgbClr val="535353"/>
                </a:solidFill>
                <a:latin typeface="+mj-lt"/>
                <a:ea typeface="+mj-ea"/>
                <a:cs typeface="+mj-cs"/>
                <a:sym typeface="Helvetica"/>
              </a:defRPr>
            </a:pPr>
            <a:r>
              <a:rPr lang="en-US" sz="1400" dirty="0">
                <a:solidFill>
                  <a:srgbClr val="002060"/>
                </a:solidFill>
                <a:latin typeface="Book Antiqua" pitchFamily="18" charset="0"/>
                <a:sym typeface="Helvetica"/>
              </a:rPr>
              <a:t>The Annunziata Campus: Veterinary Medicine, </a:t>
            </a:r>
            <a:br>
              <a:rPr lang="en-US" sz="1400" dirty="0">
                <a:solidFill>
                  <a:srgbClr val="002060"/>
                </a:solidFill>
                <a:latin typeface="Book Antiqua" pitchFamily="18" charset="0"/>
                <a:sym typeface="Helvetica"/>
              </a:rPr>
            </a:br>
            <a:r>
              <a:rPr lang="en-US" sz="1400" dirty="0">
                <a:solidFill>
                  <a:srgbClr val="002060"/>
                </a:solidFill>
                <a:latin typeface="Book Antiqua" pitchFamily="18" charset="0"/>
                <a:sym typeface="Helvetica"/>
              </a:rPr>
              <a:t>Pharmacy and Arts and Humanities</a:t>
            </a: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3046231"/>
            <a:ext cx="2714625" cy="1076325"/>
          </a:xfrm>
          <a:prstGeom prst="rect">
            <a:avLst/>
          </a:prstGeom>
          <a:noFill/>
          <a:ln w="9525">
            <a:noFill/>
            <a:miter lim="800000"/>
            <a:headEnd/>
            <a:tailEnd/>
          </a:ln>
        </p:spPr>
      </p:pic>
      <p:sp>
        <p:nvSpPr>
          <p:cNvPr id="3" name="Content Placeholder 2"/>
          <p:cNvSpPr>
            <a:spLocks noGrp="1"/>
          </p:cNvSpPr>
          <p:nvPr>
            <p:ph idx="1"/>
          </p:nvPr>
        </p:nvSpPr>
        <p:spPr/>
        <p:txBody>
          <a:bodyPr>
            <a:noAutofit/>
          </a:bodyPr>
          <a:lstStyle/>
          <a:p>
            <a:pPr>
              <a:buNone/>
            </a:pPr>
            <a:endParaRPr lang="en-US" sz="1800" b="1" dirty="0" smtClean="0">
              <a:solidFill>
                <a:srgbClr val="002060"/>
              </a:solidFill>
              <a:latin typeface="Book Antiqua" pitchFamily="18" charset="0"/>
            </a:endParaRPr>
          </a:p>
          <a:p>
            <a:pPr marL="3051175" indent="0" defTabSz="393191">
              <a:lnSpc>
                <a:spcPct val="150000"/>
              </a:lnSpc>
              <a:buSzPct val="100000"/>
              <a:buNone/>
              <a:defRPr sz="2000">
                <a:solidFill>
                  <a:srgbClr val="535353"/>
                </a:solidFill>
                <a:latin typeface="+mj-lt"/>
                <a:ea typeface="+mj-ea"/>
                <a:cs typeface="+mj-cs"/>
                <a:sym typeface="Helvetica"/>
              </a:defRPr>
            </a:pPr>
            <a:r>
              <a:rPr lang="en-US" sz="1200" b="1" dirty="0" smtClean="0">
                <a:solidFill>
                  <a:schemeClr val="accent1">
                    <a:lumMod val="50000"/>
                  </a:schemeClr>
                </a:solidFill>
                <a:latin typeface="Book Antiqua" pitchFamily="18" charset="0"/>
                <a:sym typeface="Helvetica"/>
              </a:rPr>
              <a:t>Association </a:t>
            </a:r>
            <a:r>
              <a:rPr lang="en-US" sz="1200" b="1" dirty="0" smtClean="0">
                <a:solidFill>
                  <a:schemeClr val="accent1">
                    <a:lumMod val="50000"/>
                  </a:schemeClr>
                </a:solidFill>
                <a:latin typeface="Book Antiqua" pitchFamily="18" charset="0"/>
                <a:sym typeface="Helvetica"/>
              </a:rPr>
              <a:t>of Universities from the countries of the Mediterranean basin. It counts 103 associated Universities coming from 24 countries of both shores of Mediterranean </a:t>
            </a:r>
          </a:p>
          <a:p>
            <a:pPr marL="895350" indent="-720725" defTabSz="393191">
              <a:lnSpc>
                <a:spcPct val="150000"/>
              </a:lnSpc>
              <a:buSzPct val="100000"/>
              <a:buNone/>
              <a:defRPr sz="2000">
                <a:solidFill>
                  <a:srgbClr val="535353"/>
                </a:solidFill>
                <a:latin typeface="+mj-lt"/>
                <a:ea typeface="+mj-ea"/>
                <a:cs typeface="+mj-cs"/>
                <a:sym typeface="Helvetica"/>
              </a:defRPr>
            </a:pPr>
            <a:r>
              <a:rPr lang="en-US" sz="1200" b="1" dirty="0" smtClean="0">
                <a:solidFill>
                  <a:schemeClr val="accent1">
                    <a:lumMod val="50000"/>
                  </a:schemeClr>
                </a:solidFill>
                <a:latin typeface="Book Antiqua" pitchFamily="18" charset="0"/>
                <a:sym typeface="Helvetica"/>
              </a:rPr>
              <a:t>										</a:t>
            </a:r>
          </a:p>
          <a:p>
            <a:pPr marL="3052763" indent="-1588" defTabSz="393191">
              <a:lnSpc>
                <a:spcPct val="150000"/>
              </a:lnSpc>
              <a:buSzPct val="100000"/>
              <a:buNone/>
              <a:defRPr sz="2000">
                <a:solidFill>
                  <a:srgbClr val="535353"/>
                </a:solidFill>
                <a:latin typeface="+mj-lt"/>
                <a:ea typeface="+mj-ea"/>
                <a:cs typeface="+mj-cs"/>
                <a:sym typeface="Helvetica"/>
              </a:defRPr>
            </a:pPr>
            <a:r>
              <a:rPr lang="en-US" sz="1200" b="1" dirty="0" smtClean="0">
                <a:solidFill>
                  <a:schemeClr val="accent1">
                    <a:lumMod val="50000"/>
                  </a:schemeClr>
                </a:solidFill>
                <a:latin typeface="Book Antiqua" pitchFamily="18" charset="0"/>
                <a:sym typeface="Helvetica"/>
              </a:rPr>
              <a:t>	Network supported by Aix-Marseille University, currently including 85 universities across 19 countries. It brings together the main universities of the Maghreb, </a:t>
            </a:r>
            <a:r>
              <a:rPr lang="en-US" sz="1200" b="1" dirty="0" smtClean="0">
                <a:solidFill>
                  <a:schemeClr val="accent1">
                    <a:lumMod val="50000"/>
                  </a:schemeClr>
                </a:solidFill>
                <a:latin typeface="Book Antiqua" pitchFamily="18" charset="0"/>
                <a:sym typeface="Helvetica"/>
              </a:rPr>
              <a:t>Mashreq</a:t>
            </a:r>
            <a:r>
              <a:rPr lang="en-US" sz="1200" b="1" dirty="0" smtClean="0">
                <a:solidFill>
                  <a:schemeClr val="accent1">
                    <a:lumMod val="50000"/>
                  </a:schemeClr>
                </a:solidFill>
                <a:latin typeface="Book Antiqua" pitchFamily="18" charset="0"/>
                <a:sym typeface="Helvetica"/>
              </a:rPr>
              <a:t> and Southern European countries</a:t>
            </a:r>
          </a:p>
          <a:p>
            <a:pPr marL="895350" indent="-720725" defTabSz="393191">
              <a:lnSpc>
                <a:spcPct val="150000"/>
              </a:lnSpc>
              <a:buSzPct val="100000"/>
              <a:buNone/>
              <a:defRPr sz="2000">
                <a:solidFill>
                  <a:srgbClr val="535353"/>
                </a:solidFill>
                <a:latin typeface="+mj-lt"/>
                <a:ea typeface="+mj-ea"/>
                <a:cs typeface="+mj-cs"/>
                <a:sym typeface="Helvetica"/>
              </a:defRPr>
            </a:pPr>
            <a:r>
              <a:rPr lang="en-US" sz="1200" b="1" dirty="0" smtClean="0">
                <a:solidFill>
                  <a:schemeClr val="accent1">
                    <a:lumMod val="50000"/>
                  </a:schemeClr>
                </a:solidFill>
                <a:latin typeface="Book Antiqua" pitchFamily="18" charset="0"/>
                <a:sym typeface="Helvetica"/>
              </a:rPr>
              <a:t>										</a:t>
            </a:r>
          </a:p>
          <a:p>
            <a:pPr marL="3052763" indent="-1588" defTabSz="393191">
              <a:lnSpc>
                <a:spcPct val="150000"/>
              </a:lnSpc>
              <a:buSzPct val="100000"/>
              <a:buNone/>
              <a:defRPr sz="2000">
                <a:solidFill>
                  <a:srgbClr val="535353"/>
                </a:solidFill>
                <a:latin typeface="+mj-lt"/>
                <a:ea typeface="+mj-ea"/>
                <a:cs typeface="+mj-cs"/>
                <a:sym typeface="Helvetica"/>
              </a:defRPr>
            </a:pPr>
            <a:r>
              <a:rPr lang="en-US" sz="1200" b="1" dirty="0" smtClean="0">
                <a:solidFill>
                  <a:schemeClr val="accent1">
                    <a:lumMod val="50000"/>
                  </a:schemeClr>
                </a:solidFill>
                <a:latin typeface="Book Antiqua" pitchFamily="18" charset="0"/>
                <a:sym typeface="Helvetica"/>
              </a:rPr>
              <a:t>	Network of Universities established with the purpose to create a permanent connection among Universities and Research </a:t>
            </a:r>
            <a:r>
              <a:rPr lang="en-US" sz="1200" b="1" dirty="0" smtClean="0">
                <a:solidFill>
                  <a:schemeClr val="accent1">
                    <a:lumMod val="50000"/>
                  </a:schemeClr>
                </a:solidFill>
                <a:latin typeface="Book Antiqua" pitchFamily="18" charset="0"/>
                <a:sym typeface="Helvetica"/>
              </a:rPr>
              <a:t>centres</a:t>
            </a:r>
            <a:r>
              <a:rPr lang="en-US" sz="1200" b="1" dirty="0" smtClean="0">
                <a:solidFill>
                  <a:schemeClr val="accent1">
                    <a:lumMod val="50000"/>
                  </a:schemeClr>
                </a:solidFill>
                <a:latin typeface="Book Antiqua" pitchFamily="18" charset="0"/>
                <a:sym typeface="Helvetica"/>
              </a:rPr>
              <a:t> from the Adriatic-Ionian Region</a:t>
            </a:r>
            <a:r>
              <a:rPr lang="en-US" sz="1200" dirty="0" smtClean="0">
                <a:solidFill>
                  <a:schemeClr val="accent1">
                    <a:lumMod val="50000"/>
                  </a:schemeClr>
                </a:solidFill>
                <a:latin typeface="Book Antiqua" pitchFamily="18" charset="0"/>
                <a:sym typeface="Helvetica"/>
              </a:rPr>
              <a:t>										</a:t>
            </a:r>
          </a:p>
          <a:p>
            <a:pPr marL="3052763" indent="-1588" defTabSz="393191">
              <a:lnSpc>
                <a:spcPct val="150000"/>
              </a:lnSpc>
              <a:buSzPct val="100000"/>
              <a:buNone/>
              <a:defRPr sz="2000">
                <a:solidFill>
                  <a:srgbClr val="535353"/>
                </a:solidFill>
                <a:latin typeface="+mj-lt"/>
                <a:ea typeface="+mj-ea"/>
                <a:cs typeface="+mj-cs"/>
                <a:sym typeface="Helvetica"/>
              </a:defRPr>
            </a:pPr>
            <a:r>
              <a:rPr lang="en-US" sz="1200" b="1" dirty="0" smtClean="0">
                <a:solidFill>
                  <a:schemeClr val="accent1">
                    <a:lumMod val="50000"/>
                  </a:schemeClr>
                </a:solidFill>
                <a:latin typeface="Book Antiqua" pitchFamily="18" charset="0"/>
                <a:sym typeface="Helvetica"/>
              </a:rPr>
              <a:t>	Organization of universities and national rectors’ conferences in 47 European countries. It plays a crucial role in the Bologna Process and in influencing EU policies on higher education, research and innovation </a:t>
            </a:r>
          </a:p>
          <a:p>
            <a:pPr>
              <a:buNone/>
            </a:pPr>
            <a:endParaRPr lang="en-US" sz="1800" dirty="0">
              <a:solidFill>
                <a:srgbClr val="002060"/>
              </a:solidFill>
              <a:latin typeface="Book Antiqua" pitchFamily="18" charset="0"/>
            </a:endParaRPr>
          </a:p>
        </p:txBody>
      </p:sp>
      <p:pic>
        <p:nvPicPr>
          <p:cNvPr id="17" name="Picture 4" descr="Nessun testo alternativo automatico disponibile."/>
          <p:cNvPicPr>
            <a:picLocks noChangeAspect="1" noChangeArrowheads="1"/>
          </p:cNvPicPr>
          <p:nvPr/>
        </p:nvPicPr>
        <p:blipFill>
          <a:blip r:embed="rId3" cstate="print"/>
          <a:srcRect/>
          <a:stretch>
            <a:fillRect/>
          </a:stretch>
        </p:blipFill>
        <p:spPr bwMode="auto">
          <a:xfrm>
            <a:off x="838200" y="1873101"/>
            <a:ext cx="1326517" cy="1324675"/>
          </a:xfrm>
          <a:prstGeom prst="rect">
            <a:avLst/>
          </a:prstGeom>
          <a:noFill/>
        </p:spPr>
      </p:pic>
      <p:sp>
        <p:nvSpPr>
          <p:cNvPr id="2" name="Title 1"/>
          <p:cNvSpPr>
            <a:spLocks noGrp="1"/>
          </p:cNvSpPr>
          <p:nvPr>
            <p:ph type="title"/>
          </p:nvPr>
        </p:nvSpPr>
        <p:spPr>
          <a:xfrm>
            <a:off x="457200" y="774700"/>
            <a:ext cx="8229600" cy="749300"/>
          </a:xfrm>
        </p:spPr>
        <p:txBody>
          <a:bodyPr>
            <a:noAutofit/>
          </a:bodyPr>
          <a:lstStyle/>
          <a:p>
            <a:r>
              <a:rPr lang="en-US" sz="4000" dirty="0" smtClean="0">
                <a:solidFill>
                  <a:srgbClr val="002060"/>
                </a:solidFill>
                <a:latin typeface="Book Antiqua" panose="02040602050305030304" pitchFamily="18" charset="0"/>
              </a:rPr>
              <a:t>International </a:t>
            </a:r>
            <a:r>
              <a:rPr lang="en-US" sz="4000" dirty="0" smtClean="0">
                <a:solidFill>
                  <a:srgbClr val="002060"/>
                </a:solidFill>
                <a:latin typeface="Book Antiqua" panose="02040602050305030304" pitchFamily="18" charset="0"/>
              </a:rPr>
              <a:t>Networks</a:t>
            </a:r>
            <a:endParaRPr lang="en-US"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11" name="Picture 10" descr="final_color.jpg"/>
          <p:cNvPicPr>
            <a:picLocks noChangeAspect="1"/>
          </p:cNvPicPr>
          <p:nvPr/>
        </p:nvPicPr>
        <p:blipFill>
          <a:blip r:embed="rId4"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5" cstate="print"/>
          <a:stretch>
            <a:fillRect/>
          </a:stretch>
        </p:blipFill>
        <p:spPr>
          <a:xfrm>
            <a:off x="7467600" y="152400"/>
            <a:ext cx="1676400" cy="409575"/>
          </a:xfrm>
          <a:prstGeom prst="rect">
            <a:avLst/>
          </a:prstGeom>
        </p:spPr>
      </p:pic>
      <p:pic>
        <p:nvPicPr>
          <p:cNvPr id="15" name="Picture 24" descr="Risultati immagini per eua logo"/>
          <p:cNvPicPr>
            <a:picLocks noChangeAspect="1" noChangeArrowheads="1"/>
          </p:cNvPicPr>
          <p:nvPr/>
        </p:nvPicPr>
        <p:blipFill>
          <a:blip r:embed="rId6" cstate="print"/>
          <a:srcRect/>
          <a:stretch>
            <a:fillRect/>
          </a:stretch>
        </p:blipFill>
        <p:spPr bwMode="auto">
          <a:xfrm>
            <a:off x="838200" y="5457334"/>
            <a:ext cx="2260427" cy="867266"/>
          </a:xfrm>
          <a:prstGeom prst="rect">
            <a:avLst/>
          </a:prstGeom>
          <a:noFill/>
        </p:spPr>
      </p:pic>
      <p:pic>
        <p:nvPicPr>
          <p:cNvPr id="18" name="Picture 14" descr="Risultati immagini per uniadrion logo"/>
          <p:cNvPicPr>
            <a:picLocks noChangeAspect="1" noChangeArrowheads="1"/>
          </p:cNvPicPr>
          <p:nvPr/>
        </p:nvPicPr>
        <p:blipFill>
          <a:blip r:embed="rId7" cstate="print"/>
          <a:srcRect/>
          <a:stretch>
            <a:fillRect/>
          </a:stretch>
        </p:blipFill>
        <p:spPr bwMode="auto">
          <a:xfrm>
            <a:off x="914400" y="4267542"/>
            <a:ext cx="1109089" cy="990258"/>
          </a:xfrm>
          <a:prstGeom prst="rect">
            <a:avLst/>
          </a:prstGeom>
          <a:noFill/>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en-US" dirty="0" smtClean="0">
                <a:solidFill>
                  <a:srgbClr val="002060"/>
                </a:solidFill>
                <a:latin typeface="Book Antiqua" panose="02040602050305030304" pitchFamily="18" charset="0"/>
              </a:rPr>
              <a:t>What is Erasmus+?</a:t>
            </a:r>
            <a:endParaRPr lang="en-US"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grpSp>
        <p:nvGrpSpPr>
          <p:cNvPr id="10" name="Group 4"/>
          <p:cNvGrpSpPr>
            <a:grpSpLocks noGrp="1"/>
          </p:cNvGrpSpPr>
          <p:nvPr/>
        </p:nvGrpSpPr>
        <p:grpSpPr bwMode="auto">
          <a:xfrm>
            <a:off x="457200" y="1447800"/>
            <a:ext cx="8229600" cy="4937125"/>
            <a:chOff x="78273" y="985205"/>
            <a:chExt cx="8602160" cy="5214849"/>
          </a:xfrm>
        </p:grpSpPr>
        <p:sp>
          <p:nvSpPr>
            <p:cNvPr id="13" name="Chevron 54"/>
            <p:cNvSpPr/>
            <p:nvPr/>
          </p:nvSpPr>
          <p:spPr>
            <a:xfrm>
              <a:off x="3828796" y="3346646"/>
              <a:ext cx="591428" cy="1129937"/>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4" name="Groupe 4"/>
            <p:cNvGrpSpPr>
              <a:grpSpLocks/>
            </p:cNvGrpSpPr>
            <p:nvPr/>
          </p:nvGrpSpPr>
          <p:grpSpPr bwMode="auto">
            <a:xfrm>
              <a:off x="1532265" y="3991695"/>
              <a:ext cx="1075444" cy="1076146"/>
              <a:chOff x="339937" y="1570227"/>
              <a:chExt cx="1075082" cy="1075784"/>
            </a:xfrm>
          </p:grpSpPr>
          <p:sp>
            <p:nvSpPr>
              <p:cNvPr id="53" name="Ellipse 5"/>
              <p:cNvSpPr/>
              <p:nvPr/>
            </p:nvSpPr>
            <p:spPr>
              <a:xfrm>
                <a:off x="339673" y="1569496"/>
                <a:ext cx="1075109" cy="107720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Ellipse 4"/>
              <p:cNvSpPr/>
              <p:nvPr/>
            </p:nvSpPr>
            <p:spPr>
              <a:xfrm>
                <a:off x="538351" y="1728142"/>
                <a:ext cx="761069" cy="76149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1" hangingPunct="1">
                  <a:lnSpc>
                    <a:spcPct val="90000"/>
                  </a:lnSpc>
                  <a:spcAft>
                    <a:spcPct val="35000"/>
                  </a:spcAft>
                  <a:defRPr/>
                </a:pPr>
                <a:r>
                  <a:rPr lang="en-US" sz="1200" dirty="0" smtClean="0">
                    <a:ea typeface="MS PGothic" panose="020B0600070205080204" pitchFamily="34" charset="-128"/>
                  </a:rPr>
                  <a:t>Erasmus</a:t>
                </a:r>
                <a:endParaRPr lang="en-US" sz="1200" dirty="0">
                  <a:ea typeface="MS PGothic" panose="020B0600070205080204" pitchFamily="34" charset="-128"/>
                </a:endParaRPr>
              </a:p>
            </p:txBody>
          </p:sp>
        </p:grpSp>
        <p:grpSp>
          <p:nvGrpSpPr>
            <p:cNvPr id="15" name="Groupe 7"/>
            <p:cNvGrpSpPr>
              <a:grpSpLocks/>
            </p:cNvGrpSpPr>
            <p:nvPr/>
          </p:nvGrpSpPr>
          <p:grpSpPr bwMode="auto">
            <a:xfrm>
              <a:off x="2684180" y="4640828"/>
              <a:ext cx="1075443" cy="1076146"/>
              <a:chOff x="416116" y="1831922"/>
              <a:chExt cx="1076670" cy="1075784"/>
            </a:xfrm>
          </p:grpSpPr>
          <p:sp>
            <p:nvSpPr>
              <p:cNvPr id="51" name="Ellipse 8"/>
              <p:cNvSpPr/>
              <p:nvPr/>
            </p:nvSpPr>
            <p:spPr>
              <a:xfrm>
                <a:off x="416341" y="1831137"/>
                <a:ext cx="1076697" cy="107720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Ellipse 4"/>
              <p:cNvSpPr/>
              <p:nvPr/>
            </p:nvSpPr>
            <p:spPr>
              <a:xfrm>
                <a:off x="530269" y="1989782"/>
                <a:ext cx="917841" cy="76149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1" hangingPunct="1">
                  <a:lnSpc>
                    <a:spcPct val="90000"/>
                  </a:lnSpc>
                  <a:spcAft>
                    <a:spcPct val="35000"/>
                  </a:spcAft>
                  <a:defRPr/>
                </a:pPr>
                <a:r>
                  <a:rPr lang="en-US" sz="1200" dirty="0" smtClean="0">
                    <a:ea typeface="MS PGothic" panose="020B0600070205080204" pitchFamily="34" charset="-128"/>
                  </a:rPr>
                  <a:t>Grundtvig</a:t>
                </a:r>
                <a:endParaRPr lang="en-US" sz="1200" dirty="0">
                  <a:ea typeface="MS PGothic" panose="020B0600070205080204" pitchFamily="34" charset="-128"/>
                </a:endParaRPr>
              </a:p>
            </p:txBody>
          </p:sp>
        </p:grpSp>
        <p:grpSp>
          <p:nvGrpSpPr>
            <p:cNvPr id="16" name="Groupe 10"/>
            <p:cNvGrpSpPr>
              <a:grpSpLocks/>
            </p:cNvGrpSpPr>
            <p:nvPr/>
          </p:nvGrpSpPr>
          <p:grpSpPr bwMode="auto">
            <a:xfrm>
              <a:off x="348470" y="4847205"/>
              <a:ext cx="1075444" cy="1076146"/>
              <a:chOff x="127765" y="1966818"/>
              <a:chExt cx="1075082" cy="1075784"/>
            </a:xfrm>
          </p:grpSpPr>
          <p:sp>
            <p:nvSpPr>
              <p:cNvPr id="49" name="Ellipse 11"/>
              <p:cNvSpPr/>
              <p:nvPr/>
            </p:nvSpPr>
            <p:spPr>
              <a:xfrm>
                <a:off x="128438" y="1967552"/>
                <a:ext cx="1075109" cy="107561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Ellipse 4"/>
              <p:cNvSpPr/>
              <p:nvPr/>
            </p:nvSpPr>
            <p:spPr>
              <a:xfrm>
                <a:off x="242198" y="2113505"/>
                <a:ext cx="918088" cy="76149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1" hangingPunct="1">
                  <a:lnSpc>
                    <a:spcPct val="90000"/>
                  </a:lnSpc>
                  <a:spcAft>
                    <a:spcPct val="35000"/>
                  </a:spcAft>
                  <a:defRPr/>
                </a:pPr>
                <a:r>
                  <a:rPr lang="en-US" sz="1200" dirty="0" smtClean="0">
                    <a:ea typeface="MS PGothic" panose="020B0600070205080204" pitchFamily="34" charset="-128"/>
                  </a:rPr>
                  <a:t>Leonardo</a:t>
                </a:r>
                <a:endParaRPr lang="en-US" sz="1200" dirty="0">
                  <a:ea typeface="MS PGothic" panose="020B0600070205080204" pitchFamily="34" charset="-128"/>
                </a:endParaRPr>
              </a:p>
            </p:txBody>
          </p:sp>
        </p:grpSp>
        <p:grpSp>
          <p:nvGrpSpPr>
            <p:cNvPr id="17" name="Groupe 13"/>
            <p:cNvGrpSpPr>
              <a:grpSpLocks/>
            </p:cNvGrpSpPr>
            <p:nvPr/>
          </p:nvGrpSpPr>
          <p:grpSpPr bwMode="auto">
            <a:xfrm>
              <a:off x="1608737" y="5123908"/>
              <a:ext cx="1075443" cy="1076146"/>
              <a:chOff x="411624" y="1602292"/>
              <a:chExt cx="1075081" cy="1075784"/>
            </a:xfrm>
          </p:grpSpPr>
          <p:sp>
            <p:nvSpPr>
              <p:cNvPr id="47" name="Ellipse 14"/>
              <p:cNvSpPr/>
              <p:nvPr/>
            </p:nvSpPr>
            <p:spPr>
              <a:xfrm>
                <a:off x="411822" y="1602459"/>
                <a:ext cx="1075109" cy="107561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Ellipse 4"/>
              <p:cNvSpPr/>
              <p:nvPr/>
            </p:nvSpPr>
            <p:spPr>
              <a:xfrm>
                <a:off x="483924" y="1759518"/>
                <a:ext cx="918088" cy="76149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1" hangingPunct="1">
                  <a:lnSpc>
                    <a:spcPct val="90000"/>
                  </a:lnSpc>
                  <a:spcAft>
                    <a:spcPct val="35000"/>
                  </a:spcAft>
                  <a:defRPr/>
                </a:pPr>
                <a:r>
                  <a:rPr lang="en-US" sz="1200" dirty="0" smtClean="0">
                    <a:ea typeface="MS PGothic" panose="020B0600070205080204" pitchFamily="34" charset="-128"/>
                  </a:rPr>
                  <a:t>Comenius</a:t>
                </a:r>
                <a:endParaRPr lang="en-US" sz="1200" dirty="0">
                  <a:ea typeface="MS PGothic" panose="020B0600070205080204" pitchFamily="34" charset="-128"/>
                </a:endParaRPr>
              </a:p>
            </p:txBody>
          </p:sp>
        </p:grpSp>
        <p:grpSp>
          <p:nvGrpSpPr>
            <p:cNvPr id="18" name="Groupe 16"/>
            <p:cNvGrpSpPr>
              <a:grpSpLocks/>
            </p:cNvGrpSpPr>
            <p:nvPr/>
          </p:nvGrpSpPr>
          <p:grpSpPr bwMode="auto">
            <a:xfrm>
              <a:off x="78273" y="3411931"/>
              <a:ext cx="1077046" cy="1076146"/>
              <a:chOff x="-93146" y="-647091"/>
              <a:chExt cx="1076684" cy="1075784"/>
            </a:xfrm>
          </p:grpSpPr>
          <p:sp>
            <p:nvSpPr>
              <p:cNvPr id="45" name="Ellipse 17"/>
              <p:cNvSpPr/>
              <p:nvPr/>
            </p:nvSpPr>
            <p:spPr>
              <a:xfrm>
                <a:off x="-93146" y="-647310"/>
                <a:ext cx="1076711" cy="1075617"/>
              </a:xfrm>
              <a:prstGeom prst="ellipse">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Ellipse 4"/>
              <p:cNvSpPr/>
              <p:nvPr/>
            </p:nvSpPr>
            <p:spPr>
              <a:xfrm>
                <a:off x="20613" y="-490250"/>
                <a:ext cx="919691" cy="76149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1" hangingPunct="1">
                  <a:lnSpc>
                    <a:spcPct val="90000"/>
                  </a:lnSpc>
                  <a:spcAft>
                    <a:spcPct val="35000"/>
                  </a:spcAft>
                  <a:defRPr/>
                </a:pPr>
                <a:r>
                  <a:rPr lang="en-US" sz="1200" dirty="0" smtClean="0">
                    <a:ea typeface="MS PGothic" panose="020B0600070205080204" pitchFamily="34" charset="-128"/>
                  </a:rPr>
                  <a:t>Youth in</a:t>
                </a:r>
                <a:br>
                  <a:rPr lang="en-US" sz="1200" dirty="0" smtClean="0">
                    <a:ea typeface="MS PGothic" panose="020B0600070205080204" pitchFamily="34" charset="-128"/>
                  </a:rPr>
                </a:br>
                <a:endParaRPr lang="en-US" sz="1200" dirty="0" smtClean="0">
                  <a:ea typeface="MS PGothic" panose="020B0600070205080204" pitchFamily="34" charset="-128"/>
                </a:endParaRPr>
              </a:p>
              <a:p>
                <a:pPr algn="ctr" defTabSz="666750" eaLnBrk="1" hangingPunct="1">
                  <a:lnSpc>
                    <a:spcPct val="90000"/>
                  </a:lnSpc>
                  <a:spcAft>
                    <a:spcPct val="35000"/>
                  </a:spcAft>
                  <a:defRPr/>
                </a:pPr>
                <a:r>
                  <a:rPr lang="en-US" sz="1200" dirty="0" smtClean="0">
                    <a:ea typeface="MS PGothic" panose="020B0600070205080204" pitchFamily="34" charset="-128"/>
                  </a:rPr>
                  <a:t>Action</a:t>
                </a:r>
                <a:endParaRPr lang="en-US" sz="1200" dirty="0">
                  <a:ea typeface="MS PGothic" panose="020B0600070205080204" pitchFamily="34" charset="-128"/>
                </a:endParaRPr>
              </a:p>
            </p:txBody>
          </p:sp>
        </p:grpSp>
        <p:grpSp>
          <p:nvGrpSpPr>
            <p:cNvPr id="19" name="Groupe 19"/>
            <p:cNvGrpSpPr>
              <a:grpSpLocks/>
            </p:cNvGrpSpPr>
            <p:nvPr/>
          </p:nvGrpSpPr>
          <p:grpSpPr bwMode="auto">
            <a:xfrm>
              <a:off x="1677830" y="1631758"/>
              <a:ext cx="1077073" cy="1074612"/>
              <a:chOff x="-652397" y="-2341243"/>
              <a:chExt cx="1076711" cy="1075838"/>
            </a:xfrm>
          </p:grpSpPr>
          <p:sp>
            <p:nvSpPr>
              <p:cNvPr id="43" name="Ellipse 20"/>
              <p:cNvSpPr/>
              <p:nvPr/>
            </p:nvSpPr>
            <p:spPr>
              <a:xfrm>
                <a:off x="-652372" y="-2341893"/>
                <a:ext cx="1076711" cy="1077207"/>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Ellipse 4"/>
              <p:cNvSpPr/>
              <p:nvPr/>
            </p:nvSpPr>
            <p:spPr>
              <a:xfrm>
                <a:off x="-580271" y="-2183012"/>
                <a:ext cx="919691" cy="76103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1" hangingPunct="1">
                  <a:lnSpc>
                    <a:spcPct val="90000"/>
                  </a:lnSpc>
                  <a:spcAft>
                    <a:spcPct val="35000"/>
                  </a:spcAft>
                  <a:defRPr/>
                </a:pPr>
                <a:r>
                  <a:rPr lang="en-US" sz="1200" dirty="0" smtClean="0">
                    <a:ea typeface="MS PGothic" panose="020B0600070205080204" pitchFamily="34" charset="-128"/>
                  </a:rPr>
                  <a:t>Erasmus </a:t>
                </a:r>
                <a:r>
                  <a:rPr lang="en-US" sz="1200" dirty="0" smtClean="0">
                    <a:ea typeface="MS PGothic" panose="020B0600070205080204" pitchFamily="34" charset="-128"/>
                  </a:rPr>
                  <a:t>Mundus</a:t>
                </a:r>
                <a:endParaRPr lang="en-US" sz="1200" dirty="0">
                  <a:ea typeface="MS PGothic" panose="020B0600070205080204" pitchFamily="34" charset="-128"/>
                </a:endParaRPr>
              </a:p>
            </p:txBody>
          </p:sp>
        </p:grpSp>
        <p:grpSp>
          <p:nvGrpSpPr>
            <p:cNvPr id="20" name="Groupe 22"/>
            <p:cNvGrpSpPr>
              <a:grpSpLocks/>
            </p:cNvGrpSpPr>
            <p:nvPr/>
          </p:nvGrpSpPr>
          <p:grpSpPr bwMode="auto">
            <a:xfrm>
              <a:off x="296144" y="1626494"/>
              <a:ext cx="1073839" cy="1076146"/>
              <a:chOff x="-917751" y="-3073069"/>
              <a:chExt cx="1075063" cy="1075784"/>
            </a:xfrm>
          </p:grpSpPr>
          <p:sp>
            <p:nvSpPr>
              <p:cNvPr id="41" name="Ellipse 24"/>
              <p:cNvSpPr/>
              <p:nvPr/>
            </p:nvSpPr>
            <p:spPr>
              <a:xfrm>
                <a:off x="-917643" y="-3073214"/>
                <a:ext cx="1075091" cy="1075617"/>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Ellipse 4"/>
              <p:cNvSpPr/>
              <p:nvPr/>
            </p:nvSpPr>
            <p:spPr>
              <a:xfrm>
                <a:off x="-816553" y="-2916155"/>
                <a:ext cx="917839" cy="76149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1" hangingPunct="1">
                  <a:lnSpc>
                    <a:spcPct val="90000"/>
                  </a:lnSpc>
                  <a:spcAft>
                    <a:spcPct val="35000"/>
                  </a:spcAft>
                  <a:defRPr/>
                </a:pPr>
                <a:r>
                  <a:rPr lang="en-US" sz="1200" dirty="0" smtClean="0">
                    <a:ea typeface="MS PGothic" panose="020B0600070205080204" pitchFamily="34" charset="-128"/>
                  </a:rPr>
                  <a:t>Tempus</a:t>
                </a:r>
                <a:endParaRPr lang="en-US" sz="1200" dirty="0">
                  <a:ea typeface="MS PGothic" panose="020B0600070205080204" pitchFamily="34" charset="-128"/>
                </a:endParaRPr>
              </a:p>
            </p:txBody>
          </p:sp>
        </p:grpSp>
        <p:grpSp>
          <p:nvGrpSpPr>
            <p:cNvPr id="21" name="Groupe 26"/>
            <p:cNvGrpSpPr>
              <a:grpSpLocks/>
            </p:cNvGrpSpPr>
            <p:nvPr/>
          </p:nvGrpSpPr>
          <p:grpSpPr bwMode="auto">
            <a:xfrm>
              <a:off x="2404844" y="2696201"/>
              <a:ext cx="1077073" cy="1076200"/>
              <a:chOff x="96596" y="-2384593"/>
              <a:chExt cx="1076711" cy="1075838"/>
            </a:xfrm>
          </p:grpSpPr>
          <p:sp>
            <p:nvSpPr>
              <p:cNvPr id="39" name="Ellipse 27"/>
              <p:cNvSpPr/>
              <p:nvPr/>
            </p:nvSpPr>
            <p:spPr>
              <a:xfrm>
                <a:off x="97272" y="-2384814"/>
                <a:ext cx="1076711" cy="1075617"/>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Ellipse 4"/>
              <p:cNvSpPr/>
              <p:nvPr/>
            </p:nvSpPr>
            <p:spPr>
              <a:xfrm>
                <a:off x="169373" y="-2227755"/>
                <a:ext cx="919691" cy="76149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1" hangingPunct="1">
                  <a:lnSpc>
                    <a:spcPct val="90000"/>
                  </a:lnSpc>
                  <a:spcAft>
                    <a:spcPct val="35000"/>
                  </a:spcAft>
                  <a:defRPr/>
                </a:pPr>
                <a:r>
                  <a:rPr lang="en-US" sz="1200" dirty="0" smtClean="0">
                    <a:ea typeface="MS PGothic" panose="020B0600070205080204" pitchFamily="34" charset="-128"/>
                  </a:rPr>
                  <a:t>Alfa</a:t>
                </a:r>
                <a:endParaRPr lang="en-US" sz="1200" dirty="0">
                  <a:ea typeface="MS PGothic" panose="020B0600070205080204" pitchFamily="34" charset="-128"/>
                </a:endParaRPr>
              </a:p>
            </p:txBody>
          </p:sp>
        </p:grpSp>
        <p:grpSp>
          <p:nvGrpSpPr>
            <p:cNvPr id="22" name="Groupe 29"/>
            <p:cNvGrpSpPr>
              <a:grpSpLocks/>
            </p:cNvGrpSpPr>
            <p:nvPr/>
          </p:nvGrpSpPr>
          <p:grpSpPr bwMode="auto">
            <a:xfrm>
              <a:off x="941142" y="2551774"/>
              <a:ext cx="1075444" cy="1076146"/>
              <a:chOff x="726589" y="-2641645"/>
              <a:chExt cx="1075082" cy="1075784"/>
            </a:xfrm>
          </p:grpSpPr>
          <p:sp>
            <p:nvSpPr>
              <p:cNvPr id="37" name="Ellipse 30"/>
              <p:cNvSpPr/>
              <p:nvPr/>
            </p:nvSpPr>
            <p:spPr>
              <a:xfrm>
                <a:off x="726020" y="-2641855"/>
                <a:ext cx="1075108" cy="1075617"/>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Ellipse 4"/>
              <p:cNvSpPr/>
              <p:nvPr/>
            </p:nvSpPr>
            <p:spPr>
              <a:xfrm>
                <a:off x="798120" y="-2484795"/>
                <a:ext cx="918089" cy="76149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1" hangingPunct="1">
                  <a:lnSpc>
                    <a:spcPct val="90000"/>
                  </a:lnSpc>
                  <a:spcAft>
                    <a:spcPct val="35000"/>
                  </a:spcAft>
                  <a:defRPr/>
                </a:pPr>
                <a:r>
                  <a:rPr lang="en-US" sz="1200" dirty="0" smtClean="0">
                    <a:ea typeface="MS PGothic" panose="020B0600070205080204" pitchFamily="34" charset="-128"/>
                  </a:rPr>
                  <a:t>Edulink</a:t>
                </a:r>
                <a:endParaRPr lang="en-US" sz="1200" dirty="0">
                  <a:ea typeface="MS PGothic" panose="020B0600070205080204" pitchFamily="34" charset="-128"/>
                </a:endParaRPr>
              </a:p>
            </p:txBody>
          </p:sp>
        </p:grpSp>
        <p:sp>
          <p:nvSpPr>
            <p:cNvPr id="23" name="Chevron 64"/>
            <p:cNvSpPr/>
            <p:nvPr/>
          </p:nvSpPr>
          <p:spPr>
            <a:xfrm>
              <a:off x="4283987" y="3340298"/>
              <a:ext cx="593031" cy="1129937"/>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ZoneTexte 1"/>
            <p:cNvSpPr txBox="1">
              <a:spLocks noChangeArrowheads="1"/>
            </p:cNvSpPr>
            <p:nvPr/>
          </p:nvSpPr>
          <p:spPr bwMode="auto">
            <a:xfrm>
              <a:off x="1092341" y="1000960"/>
              <a:ext cx="1592129" cy="487635"/>
            </a:xfrm>
            <a:prstGeom prst="rect">
              <a:avLst/>
            </a:prstGeom>
            <a:noFill/>
            <a:ln w="9525">
              <a:noFill/>
              <a:miter lim="800000"/>
              <a:headEnd/>
              <a:tailEnd/>
            </a:ln>
          </p:spPr>
          <p:txBody>
            <a:bodyPr wrap="none">
              <a:spAutoFit/>
            </a:bodyPr>
            <a:lstStyle/>
            <a:p>
              <a:pPr eaLnBrk="1" hangingPunct="1"/>
              <a:r>
                <a:rPr lang="en-US" altLang="en-US" sz="2400" dirty="0" smtClean="0">
                  <a:solidFill>
                    <a:srgbClr val="0F5494"/>
                  </a:solidFill>
                </a:rPr>
                <a:t>2007-2013</a:t>
              </a:r>
              <a:endParaRPr lang="en-US" altLang="en-US" sz="2400" dirty="0">
                <a:solidFill>
                  <a:srgbClr val="0F5494"/>
                </a:solidFill>
              </a:endParaRPr>
            </a:p>
          </p:txBody>
        </p:sp>
        <p:sp>
          <p:nvSpPr>
            <p:cNvPr id="25" name="ZoneTexte 34"/>
            <p:cNvSpPr txBox="1">
              <a:spLocks noChangeArrowheads="1"/>
            </p:cNvSpPr>
            <p:nvPr/>
          </p:nvSpPr>
          <p:spPr bwMode="auto">
            <a:xfrm>
              <a:off x="6196542" y="985205"/>
              <a:ext cx="1592129" cy="487635"/>
            </a:xfrm>
            <a:prstGeom prst="rect">
              <a:avLst/>
            </a:prstGeom>
            <a:noFill/>
            <a:ln w="9525">
              <a:noFill/>
              <a:miter lim="800000"/>
              <a:headEnd/>
              <a:tailEnd/>
            </a:ln>
          </p:spPr>
          <p:txBody>
            <a:bodyPr wrap="none">
              <a:spAutoFit/>
            </a:bodyPr>
            <a:lstStyle/>
            <a:p>
              <a:pPr eaLnBrk="1" hangingPunct="1"/>
              <a:r>
                <a:rPr lang="en-US" altLang="en-US" sz="2400" dirty="0" smtClean="0">
                  <a:solidFill>
                    <a:srgbClr val="0F5494"/>
                  </a:solidFill>
                </a:rPr>
                <a:t>2014-2020</a:t>
              </a:r>
              <a:endParaRPr lang="en-US" altLang="en-US" sz="1600" b="1" dirty="0">
                <a:cs typeface="Arial" charset="0"/>
              </a:endParaRPr>
            </a:p>
          </p:txBody>
        </p:sp>
        <p:sp>
          <p:nvSpPr>
            <p:cNvPr id="26" name="Ellipse 36"/>
            <p:cNvSpPr/>
            <p:nvPr/>
          </p:nvSpPr>
          <p:spPr bwMode="auto">
            <a:xfrm>
              <a:off x="4958760" y="2578543"/>
              <a:ext cx="3721673" cy="353422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7" name="Groupe 45"/>
            <p:cNvGrpSpPr>
              <a:grpSpLocks/>
            </p:cNvGrpSpPr>
            <p:nvPr/>
          </p:nvGrpSpPr>
          <p:grpSpPr bwMode="auto">
            <a:xfrm>
              <a:off x="6254939" y="2715121"/>
              <a:ext cx="1189418" cy="1178545"/>
              <a:chOff x="-703052" y="248621"/>
              <a:chExt cx="990361" cy="1012401"/>
            </a:xfrm>
          </p:grpSpPr>
          <p:sp>
            <p:nvSpPr>
              <p:cNvPr id="35" name="Ellipse 46"/>
              <p:cNvSpPr/>
              <p:nvPr/>
            </p:nvSpPr>
            <p:spPr>
              <a:xfrm>
                <a:off x="-702655" y="248538"/>
                <a:ext cx="990237" cy="1012906"/>
              </a:xfrm>
              <a:prstGeom prst="ellips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Ellipse 4"/>
              <p:cNvSpPr/>
              <p:nvPr/>
            </p:nvSpPr>
            <p:spPr>
              <a:xfrm>
                <a:off x="-666623" y="368505"/>
                <a:ext cx="919506" cy="759339"/>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50" eaLnBrk="1" hangingPunct="1">
                  <a:lnSpc>
                    <a:spcPct val="90000"/>
                  </a:lnSpc>
                  <a:spcAft>
                    <a:spcPct val="35000"/>
                  </a:spcAft>
                  <a:defRPr/>
                </a:pPr>
                <a:r>
                  <a:rPr lang="en-US" sz="1600" dirty="0" smtClean="0">
                    <a:solidFill>
                      <a:schemeClr val="tx1"/>
                    </a:solidFill>
                    <a:ea typeface="MS PGothic" pitchFamily="34" charset="-128"/>
                    <a:cs typeface="Arial" pitchFamily="34" charset="0"/>
                  </a:rPr>
                  <a:t>1 </a:t>
                </a:r>
                <a:br>
                  <a:rPr lang="en-US" sz="1600" dirty="0" smtClean="0">
                    <a:solidFill>
                      <a:schemeClr val="tx1"/>
                    </a:solidFill>
                    <a:ea typeface="MS PGothic" pitchFamily="34" charset="-128"/>
                    <a:cs typeface="Arial" pitchFamily="34" charset="0"/>
                  </a:rPr>
                </a:br>
                <a:r>
                  <a:rPr lang="en-US" sz="1600" dirty="0" smtClean="0">
                    <a:solidFill>
                      <a:schemeClr val="tx1"/>
                    </a:solidFill>
                    <a:ea typeface="MS PGothic" pitchFamily="34" charset="-128"/>
                    <a:cs typeface="Arial" pitchFamily="34" charset="0"/>
                  </a:rPr>
                  <a:t>Learning Mobility</a:t>
                </a:r>
                <a:endParaRPr lang="en-US" sz="1600" dirty="0">
                  <a:solidFill>
                    <a:schemeClr val="tx1"/>
                  </a:solidFill>
                  <a:ea typeface="MS PGothic" pitchFamily="34" charset="-128"/>
                  <a:cs typeface="Arial" pitchFamily="34" charset="0"/>
                </a:endParaRPr>
              </a:p>
            </p:txBody>
          </p:sp>
        </p:grpSp>
        <p:grpSp>
          <p:nvGrpSpPr>
            <p:cNvPr id="28" name="Groupe 48"/>
            <p:cNvGrpSpPr>
              <a:grpSpLocks/>
            </p:cNvGrpSpPr>
            <p:nvPr/>
          </p:nvGrpSpPr>
          <p:grpSpPr bwMode="auto">
            <a:xfrm>
              <a:off x="7275841" y="3565110"/>
              <a:ext cx="1293450" cy="1217472"/>
              <a:chOff x="88600" y="1000453"/>
              <a:chExt cx="1091476" cy="1075839"/>
            </a:xfrm>
          </p:grpSpPr>
          <p:sp>
            <p:nvSpPr>
              <p:cNvPr id="33" name="Ellipse 49"/>
              <p:cNvSpPr/>
              <p:nvPr/>
            </p:nvSpPr>
            <p:spPr>
              <a:xfrm>
                <a:off x="93122" y="1000931"/>
                <a:ext cx="1075245" cy="1075617"/>
              </a:xfrm>
              <a:prstGeom prst="ellips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Ellipse 4"/>
              <p:cNvSpPr/>
              <p:nvPr/>
            </p:nvSpPr>
            <p:spPr>
              <a:xfrm>
                <a:off x="89064" y="1057026"/>
                <a:ext cx="1091476" cy="76008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1" hangingPunct="1">
                  <a:lnSpc>
                    <a:spcPct val="90000"/>
                  </a:lnSpc>
                  <a:spcAft>
                    <a:spcPct val="35000"/>
                  </a:spcAft>
                  <a:defRPr/>
                </a:pPr>
                <a:r>
                  <a:rPr lang="en-US" sz="1600" dirty="0" smtClean="0">
                    <a:solidFill>
                      <a:schemeClr val="tx1"/>
                    </a:solidFill>
                    <a:ea typeface="MS PGothic" panose="020B0600070205080204" pitchFamily="34" charset="-128"/>
                  </a:rPr>
                  <a:t>2 </a:t>
                </a:r>
                <a:br>
                  <a:rPr lang="en-US" sz="1600" dirty="0" smtClean="0">
                    <a:solidFill>
                      <a:schemeClr val="tx1"/>
                    </a:solidFill>
                    <a:ea typeface="MS PGothic" panose="020B0600070205080204" pitchFamily="34" charset="-128"/>
                  </a:rPr>
                </a:br>
                <a:r>
                  <a:rPr lang="en-US" sz="1600" dirty="0" smtClean="0">
                    <a:solidFill>
                      <a:schemeClr val="tx1"/>
                    </a:solidFill>
                    <a:ea typeface="MS PGothic" panose="020B0600070205080204" pitchFamily="34" charset="-128"/>
                  </a:rPr>
                  <a:t>Cooperation</a:t>
                </a:r>
                <a:endParaRPr lang="en-US" sz="1600" dirty="0">
                  <a:solidFill>
                    <a:schemeClr val="tx1"/>
                  </a:solidFill>
                  <a:ea typeface="MS PGothic" panose="020B0600070205080204" pitchFamily="34" charset="-128"/>
                </a:endParaRPr>
              </a:p>
            </p:txBody>
          </p:sp>
        </p:grpSp>
        <p:grpSp>
          <p:nvGrpSpPr>
            <p:cNvPr id="29" name="Groupe 51"/>
            <p:cNvGrpSpPr>
              <a:grpSpLocks/>
            </p:cNvGrpSpPr>
            <p:nvPr/>
          </p:nvGrpSpPr>
          <p:grpSpPr bwMode="auto">
            <a:xfrm>
              <a:off x="6577391" y="4700588"/>
              <a:ext cx="1303229" cy="1217612"/>
              <a:chOff x="40417" y="807232"/>
              <a:chExt cx="1099728" cy="1075962"/>
            </a:xfrm>
          </p:grpSpPr>
          <p:sp>
            <p:nvSpPr>
              <p:cNvPr id="31" name="Ellipse 52"/>
              <p:cNvSpPr/>
              <p:nvPr/>
            </p:nvSpPr>
            <p:spPr>
              <a:xfrm>
                <a:off x="40573" y="807020"/>
                <a:ext cx="1075246" cy="1075617"/>
              </a:xfrm>
              <a:prstGeom prst="ellips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Ellipse 4"/>
              <p:cNvSpPr/>
              <p:nvPr/>
            </p:nvSpPr>
            <p:spPr>
              <a:xfrm>
                <a:off x="48688" y="896772"/>
                <a:ext cx="1091476" cy="76008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1" hangingPunct="1">
                  <a:lnSpc>
                    <a:spcPct val="90000"/>
                  </a:lnSpc>
                  <a:spcAft>
                    <a:spcPct val="35000"/>
                  </a:spcAft>
                  <a:defRPr/>
                </a:pPr>
                <a:r>
                  <a:rPr lang="en-US" sz="1600" dirty="0" smtClean="0">
                    <a:solidFill>
                      <a:schemeClr val="tx1"/>
                    </a:solidFill>
                    <a:ea typeface="MS PGothic" panose="020B0600070205080204" pitchFamily="34" charset="-128"/>
                  </a:rPr>
                  <a:t>3 </a:t>
                </a:r>
                <a:br>
                  <a:rPr lang="en-US" sz="1600" dirty="0" smtClean="0">
                    <a:solidFill>
                      <a:schemeClr val="tx1"/>
                    </a:solidFill>
                    <a:ea typeface="MS PGothic" panose="020B0600070205080204" pitchFamily="34" charset="-128"/>
                  </a:rPr>
                </a:br>
                <a:r>
                  <a:rPr lang="en-US" sz="1600" dirty="0" smtClean="0">
                    <a:solidFill>
                      <a:schemeClr val="tx1"/>
                    </a:solidFill>
                    <a:ea typeface="MS PGothic" panose="020B0600070205080204" pitchFamily="34" charset="-128"/>
                  </a:rPr>
                  <a:t>Policy </a:t>
                </a:r>
                <a:br>
                  <a:rPr lang="en-US" sz="1600" dirty="0" smtClean="0">
                    <a:solidFill>
                      <a:schemeClr val="tx1"/>
                    </a:solidFill>
                    <a:ea typeface="MS PGothic" panose="020B0600070205080204" pitchFamily="34" charset="-128"/>
                  </a:rPr>
                </a:br>
                <a:r>
                  <a:rPr lang="en-US" sz="1600" dirty="0" smtClean="0">
                    <a:solidFill>
                      <a:schemeClr val="tx1"/>
                    </a:solidFill>
                    <a:ea typeface="MS PGothic" panose="020B0600070205080204" pitchFamily="34" charset="-128"/>
                  </a:rPr>
                  <a:t>support</a:t>
                </a:r>
                <a:endParaRPr lang="en-US" sz="1600" dirty="0">
                  <a:solidFill>
                    <a:schemeClr val="tx1"/>
                  </a:solidFill>
                  <a:ea typeface="MS PGothic" panose="020B0600070205080204" pitchFamily="34" charset="-128"/>
                </a:endParaRPr>
              </a:p>
            </p:txBody>
          </p:sp>
        </p:grpSp>
        <p:sp>
          <p:nvSpPr>
            <p:cNvPr id="30" name="ZoneTexte 55"/>
            <p:cNvSpPr txBox="1">
              <a:spLocks noChangeArrowheads="1"/>
            </p:cNvSpPr>
            <p:nvPr/>
          </p:nvSpPr>
          <p:spPr bwMode="auto">
            <a:xfrm>
              <a:off x="5371547" y="4044922"/>
              <a:ext cx="1192337" cy="780215"/>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400" dirty="0" smtClean="0">
                  <a:latin typeface="+mj-lt"/>
                  <a:cs typeface="Arial" charset="0"/>
                </a:rPr>
                <a:t>Jean Monnet</a:t>
              </a:r>
            </a:p>
            <a:p>
              <a:pPr algn="ctr" eaLnBrk="1" hangingPunct="1">
                <a:defRPr/>
              </a:pPr>
              <a:r>
                <a:rPr lang="en-US" altLang="en-US" sz="1400" dirty="0" smtClean="0">
                  <a:latin typeface="+mj-lt"/>
                  <a:cs typeface="Arial" charset="0"/>
                </a:rPr>
                <a:t/>
              </a:r>
              <a:br>
                <a:rPr lang="en-US" altLang="en-US" sz="1400" dirty="0" smtClean="0">
                  <a:latin typeface="+mj-lt"/>
                  <a:cs typeface="Arial" charset="0"/>
                </a:rPr>
              </a:br>
              <a:r>
                <a:rPr lang="en-US" altLang="en-US" sz="1400" dirty="0" smtClean="0">
                  <a:latin typeface="+mj-lt"/>
                  <a:cs typeface="Arial" charset="0"/>
                </a:rPr>
                <a:t>Sport</a:t>
              </a:r>
              <a:endParaRPr lang="en-US" altLang="en-US" sz="1400" dirty="0" smtClean="0">
                <a:latin typeface="+mj-lt"/>
                <a:cs typeface="Arial" charset="0"/>
              </a:endParaRPr>
            </a:p>
          </p:txBody>
        </p:sp>
      </p:grpSp>
      <p:sp>
        <p:nvSpPr>
          <p:cNvPr id="55" name="Ovale 54"/>
          <p:cNvSpPr/>
          <p:nvPr/>
        </p:nvSpPr>
        <p:spPr>
          <a:xfrm>
            <a:off x="179512" y="2145432"/>
            <a:ext cx="4176464" cy="2448272"/>
          </a:xfrm>
          <a:prstGeom prst="ellipse">
            <a:avLst/>
          </a:prstGeom>
          <a:noFill/>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en-US" dirty="0" smtClean="0">
                <a:solidFill>
                  <a:srgbClr val="002060"/>
                </a:solidFill>
                <a:latin typeface="Book Antiqua" panose="02040602050305030304" pitchFamily="18" charset="0"/>
              </a:rPr>
              <a:t>3 </a:t>
            </a:r>
            <a:r>
              <a:rPr lang="en-US" dirty="0" smtClean="0">
                <a:solidFill>
                  <a:srgbClr val="002060"/>
                </a:solidFill>
                <a:latin typeface="Book Antiqua" panose="02040602050305030304" pitchFamily="18" charset="0"/>
              </a:rPr>
              <a:t>M</a:t>
            </a:r>
            <a:r>
              <a:rPr lang="en-US" dirty="0" smtClean="0">
                <a:solidFill>
                  <a:srgbClr val="002060"/>
                </a:solidFill>
                <a:latin typeface="Book Antiqua" panose="02040602050305030304" pitchFamily="18" charset="0"/>
              </a:rPr>
              <a:t>ain </a:t>
            </a:r>
            <a:r>
              <a:rPr lang="en-US" dirty="0" smtClean="0">
                <a:solidFill>
                  <a:srgbClr val="002060"/>
                </a:solidFill>
                <a:latin typeface="Book Antiqua" panose="02040602050305030304" pitchFamily="18" charset="0"/>
              </a:rPr>
              <a:t>K</a:t>
            </a:r>
            <a:r>
              <a:rPr lang="en-US" dirty="0" smtClean="0">
                <a:solidFill>
                  <a:srgbClr val="002060"/>
                </a:solidFill>
                <a:latin typeface="Book Antiqua" panose="02040602050305030304" pitchFamily="18" charset="0"/>
              </a:rPr>
              <a:t>ey Actions</a:t>
            </a:r>
            <a:endParaRPr lang="en-US"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graphicFrame>
        <p:nvGraphicFramePr>
          <p:cNvPr id="10" name="Segnaposto contenuto 5"/>
          <p:cNvGraphicFramePr>
            <a:graphicFrameLocks noGrp="1"/>
          </p:cNvGraphicFramePr>
          <p:nvPr>
            <p:ph sz="quarter" idx="1"/>
          </p:nvPr>
        </p:nvGraphicFramePr>
        <p:xfrm>
          <a:off x="457200" y="1524000"/>
          <a:ext cx="822960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Ovale 12"/>
          <p:cNvSpPr/>
          <p:nvPr/>
        </p:nvSpPr>
        <p:spPr>
          <a:xfrm>
            <a:off x="5796136" y="4885928"/>
            <a:ext cx="2736304"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asellaDiTesto 13"/>
          <p:cNvSpPr txBox="1"/>
          <p:nvPr/>
        </p:nvSpPr>
        <p:spPr>
          <a:xfrm>
            <a:off x="6156176" y="5245968"/>
            <a:ext cx="2088232" cy="1200329"/>
          </a:xfrm>
          <a:prstGeom prst="rect">
            <a:avLst/>
          </a:prstGeom>
          <a:noFill/>
        </p:spPr>
        <p:txBody>
          <a:bodyPr wrap="square" rtlCol="0">
            <a:spAutoFit/>
          </a:bodyPr>
          <a:lstStyle/>
          <a:p>
            <a:pPr algn="ctr"/>
            <a:r>
              <a:rPr lang="en-US" sz="2400" b="1" dirty="0" smtClean="0">
                <a:solidFill>
                  <a:srgbClr val="F8F8F8"/>
                </a:solidFill>
                <a:latin typeface="Book Antiqua" pitchFamily="18" charset="0"/>
              </a:rPr>
              <a:t>Jean Monnet </a:t>
            </a:r>
          </a:p>
          <a:p>
            <a:pPr algn="ctr"/>
            <a:endParaRPr lang="en-US" sz="2400" b="1" dirty="0" smtClean="0">
              <a:solidFill>
                <a:srgbClr val="F8F8F8"/>
              </a:solidFill>
              <a:latin typeface="Book Antiqua" pitchFamily="18" charset="0"/>
            </a:endParaRPr>
          </a:p>
          <a:p>
            <a:pPr algn="ctr"/>
            <a:r>
              <a:rPr lang="en-US" sz="2400" b="1" dirty="0" smtClean="0">
                <a:solidFill>
                  <a:srgbClr val="F8F8F8"/>
                </a:solidFill>
                <a:latin typeface="Book Antiqua" pitchFamily="18" charset="0"/>
              </a:rPr>
              <a:t>Sport </a:t>
            </a:r>
            <a:endParaRPr lang="en-US" sz="2400" b="1" dirty="0">
              <a:solidFill>
                <a:srgbClr val="F8F8F8"/>
              </a:solidFill>
              <a:latin typeface="Book Antiqua"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49300"/>
          </a:xfrm>
        </p:spPr>
        <p:txBody>
          <a:bodyPr>
            <a:normAutofit fontScale="90000"/>
          </a:bodyPr>
          <a:lstStyle/>
          <a:p>
            <a:r>
              <a:rPr lang="en-US" dirty="0" smtClean="0">
                <a:solidFill>
                  <a:srgbClr val="002060"/>
                </a:solidFill>
                <a:latin typeface="Book Antiqua" panose="02040602050305030304" pitchFamily="18" charset="0"/>
              </a:rPr>
              <a:t>Opportunities for HEIs</a:t>
            </a:r>
            <a:br>
              <a:rPr lang="en-US" dirty="0" smtClean="0">
                <a:solidFill>
                  <a:srgbClr val="002060"/>
                </a:solidFill>
                <a:latin typeface="Book Antiqua" panose="02040602050305030304" pitchFamily="18" charset="0"/>
              </a:rPr>
            </a:br>
            <a:r>
              <a:rPr lang="en-US" dirty="0" smtClean="0">
                <a:solidFill>
                  <a:srgbClr val="002060"/>
                </a:solidFill>
                <a:latin typeface="Book Antiqua" panose="02040602050305030304" pitchFamily="18" charset="0"/>
              </a:rPr>
              <a:t>from Partner Countries </a:t>
            </a:r>
            <a:endParaRPr lang="en-US"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15" name="Segnaposto contenuto 2"/>
          <p:cNvSpPr>
            <a:spLocks noGrp="1"/>
          </p:cNvSpPr>
          <p:nvPr>
            <p:ph sz="quarter" idx="1"/>
          </p:nvPr>
        </p:nvSpPr>
        <p:spPr>
          <a:xfrm>
            <a:off x="457200" y="1920240"/>
            <a:ext cx="8229600" cy="4937760"/>
          </a:xfrm>
        </p:spPr>
        <p:txBody>
          <a:bodyPr/>
          <a:lstStyle/>
          <a:p>
            <a:endParaRPr lang="en-US" altLang="en-US" sz="2800" dirty="0" smtClean="0">
              <a:solidFill>
                <a:srgbClr val="002060"/>
              </a:solidFill>
              <a:latin typeface="Book Antiqua" pitchFamily="18" charset="0"/>
            </a:endParaRPr>
          </a:p>
          <a:p>
            <a:pPr>
              <a:spcAft>
                <a:spcPts val="1200"/>
              </a:spcAft>
            </a:pPr>
            <a:r>
              <a:rPr lang="en-US" altLang="en-US" sz="2800" dirty="0" smtClean="0">
                <a:solidFill>
                  <a:srgbClr val="002060"/>
                </a:solidFill>
                <a:latin typeface="Book Antiqua" pitchFamily="18" charset="0"/>
              </a:rPr>
              <a:t>Credit mobility (Key action 1)</a:t>
            </a:r>
          </a:p>
          <a:p>
            <a:pPr>
              <a:spcAft>
                <a:spcPts val="1200"/>
              </a:spcAft>
            </a:pPr>
            <a:r>
              <a:rPr lang="en-US" altLang="en-US" sz="2800" dirty="0" smtClean="0">
                <a:solidFill>
                  <a:srgbClr val="002060"/>
                </a:solidFill>
                <a:latin typeface="Book Antiqua" pitchFamily="18" charset="0"/>
              </a:rPr>
              <a:t> Joint Master Degrees (Key Action 1)</a:t>
            </a:r>
          </a:p>
          <a:p>
            <a:pPr>
              <a:spcAft>
                <a:spcPts val="1200"/>
              </a:spcAft>
            </a:pPr>
            <a:r>
              <a:rPr lang="en-US" altLang="en-US" sz="2800" dirty="0" smtClean="0">
                <a:solidFill>
                  <a:srgbClr val="002060"/>
                </a:solidFill>
                <a:latin typeface="Book Antiqua" pitchFamily="18" charset="0"/>
              </a:rPr>
              <a:t> Key Action 2:</a:t>
            </a:r>
          </a:p>
          <a:p>
            <a:pPr lvl="1">
              <a:spcAft>
                <a:spcPts val="1200"/>
              </a:spcAft>
            </a:pPr>
            <a:r>
              <a:rPr lang="en-US" altLang="en-US" sz="2400" dirty="0" smtClean="0">
                <a:solidFill>
                  <a:srgbClr val="002060"/>
                </a:solidFill>
                <a:latin typeface="Book Antiqua" pitchFamily="18" charset="0"/>
              </a:rPr>
              <a:t>Capacity Building for Higher Education </a:t>
            </a:r>
          </a:p>
          <a:p>
            <a:pPr lvl="1">
              <a:spcAft>
                <a:spcPts val="1200"/>
              </a:spcAft>
            </a:pPr>
            <a:r>
              <a:rPr lang="en-US" altLang="en-US" sz="2400" dirty="0" smtClean="0">
                <a:solidFill>
                  <a:srgbClr val="002060"/>
                </a:solidFill>
                <a:latin typeface="Book Antiqua" pitchFamily="18" charset="0"/>
              </a:rPr>
              <a:t>Strategic Partnerships</a:t>
            </a:r>
          </a:p>
          <a:p>
            <a:pPr lvl="1">
              <a:spcAft>
                <a:spcPts val="1200"/>
              </a:spcAft>
            </a:pPr>
            <a:r>
              <a:rPr lang="en-US" altLang="en-US" sz="2400" dirty="0" smtClean="0">
                <a:solidFill>
                  <a:srgbClr val="002060"/>
                </a:solidFill>
                <a:latin typeface="Book Antiqua" pitchFamily="18" charset="0"/>
              </a:rPr>
              <a:t>Knowledge Alliances</a:t>
            </a:r>
          </a:p>
          <a:p>
            <a:endParaRPr lang="en-US" dirty="0">
              <a:solidFill>
                <a:srgbClr val="002060"/>
              </a:solidFill>
              <a:latin typeface="Book Antiqua"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300"/>
            <a:ext cx="8229600" cy="749300"/>
          </a:xfrm>
        </p:spPr>
        <p:txBody>
          <a:bodyPr>
            <a:normAutofit fontScale="90000"/>
          </a:bodyPr>
          <a:lstStyle/>
          <a:p>
            <a:r>
              <a:rPr lang="en-US" dirty="0" smtClean="0">
                <a:solidFill>
                  <a:srgbClr val="002060"/>
                </a:solidFill>
                <a:latin typeface="Book Antiqua" panose="02040602050305030304" pitchFamily="18" charset="0"/>
              </a:rPr>
              <a:t>KA1</a:t>
            </a:r>
            <a:br>
              <a:rPr lang="en-US" dirty="0" smtClean="0">
                <a:solidFill>
                  <a:srgbClr val="002060"/>
                </a:solidFill>
                <a:latin typeface="Book Antiqua" panose="02040602050305030304" pitchFamily="18" charset="0"/>
              </a:rPr>
            </a:br>
            <a:r>
              <a:rPr lang="en-US" dirty="0" smtClean="0">
                <a:solidFill>
                  <a:srgbClr val="002060"/>
                </a:solidFill>
                <a:latin typeface="Book Antiqua" panose="02040602050305030304" pitchFamily="18" charset="0"/>
              </a:rPr>
              <a:t>International Credit Mobility (ICM) </a:t>
            </a:r>
            <a:endParaRPr lang="en-US"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10" name="Segnaposto contenuto 2"/>
          <p:cNvSpPr>
            <a:spLocks noGrp="1"/>
          </p:cNvSpPr>
          <p:nvPr>
            <p:ph sz="quarter" idx="1"/>
          </p:nvPr>
        </p:nvSpPr>
        <p:spPr>
          <a:xfrm>
            <a:off x="457200" y="1386840"/>
            <a:ext cx="8229600" cy="4937760"/>
          </a:xfrm>
        </p:spPr>
        <p:txBody>
          <a:bodyPr>
            <a:normAutofit/>
          </a:bodyPr>
          <a:lstStyle/>
          <a:p>
            <a:pPr marL="285750" indent="-285750">
              <a:buFontTx/>
              <a:buChar char="•"/>
            </a:pPr>
            <a:endParaRPr lang="en-US" altLang="en-US" sz="2800" dirty="0" smtClean="0">
              <a:solidFill>
                <a:srgbClr val="002060"/>
              </a:solidFill>
              <a:latin typeface="Book Antiqua" pitchFamily="18" charset="0"/>
            </a:endParaRPr>
          </a:p>
          <a:p>
            <a:r>
              <a:rPr lang="en-US" altLang="en-US" sz="2800" dirty="0" smtClean="0">
                <a:solidFill>
                  <a:srgbClr val="002060"/>
                </a:solidFill>
                <a:latin typeface="Book Antiqua" pitchFamily="18" charset="0"/>
              </a:rPr>
              <a:t>Short-term mobilities (no degree seeking students)</a:t>
            </a:r>
          </a:p>
          <a:p>
            <a:r>
              <a:rPr lang="en-US" altLang="en-US" sz="2800" dirty="0" smtClean="0">
                <a:solidFill>
                  <a:srgbClr val="002060"/>
                </a:solidFill>
                <a:latin typeface="Book Antiqua" pitchFamily="18" charset="0"/>
              </a:rPr>
              <a:t>International outlook of Erasmus</a:t>
            </a:r>
            <a:endParaRPr lang="en-US" altLang="en-US" sz="2800" dirty="0" smtClean="0">
              <a:solidFill>
                <a:srgbClr val="002060"/>
              </a:solidFill>
              <a:latin typeface="Book Antiqua" pitchFamily="18" charset="0"/>
            </a:endParaRPr>
          </a:p>
        </p:txBody>
      </p:sp>
      <p:graphicFrame>
        <p:nvGraphicFramePr>
          <p:cNvPr id="14" name="Diagramma 13"/>
          <p:cNvGraphicFramePr>
            <a:graphicFrameLocks noChangeAspect="1"/>
          </p:cNvGraphicFramePr>
          <p:nvPr/>
        </p:nvGraphicFramePr>
        <p:xfrm>
          <a:off x="609600" y="3361182"/>
          <a:ext cx="7848600" cy="3457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Ovale 14"/>
          <p:cNvSpPr>
            <a:spLocks noChangeAspect="1"/>
          </p:cNvSpPr>
          <p:nvPr/>
        </p:nvSpPr>
        <p:spPr>
          <a:xfrm>
            <a:off x="1752600" y="3505200"/>
            <a:ext cx="762000" cy="663615"/>
          </a:xfrm>
          <a:prstGeom prst="ellipse">
            <a:avLst/>
          </a:prstGeom>
          <a:solidFill>
            <a:srgbClr val="BCC6E2">
              <a:alpha val="87451"/>
            </a:srgbClr>
          </a:solidFill>
          <a:ln w="25400" cap="flat">
            <a:noFill/>
            <a:prstDash val="solid"/>
            <a:round/>
          </a:ln>
          <a:effectLst>
            <a:outerShdw blurRad="38100" dist="254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Book Antiqua" pitchFamily="18" charset="0"/>
                <a:ea typeface="Helvetica Light"/>
                <a:cs typeface="Helvetica Light"/>
                <a:sym typeface="Helvetica Light"/>
              </a:rPr>
              <a:t>1</a:t>
            </a:r>
            <a:endParaRPr kumimoji="0" lang="en-US" sz="2400" b="1" i="0" u="none" strike="noStrike" cap="none" spc="0" normalizeH="0" baseline="0" dirty="0">
              <a:ln>
                <a:noFill/>
              </a:ln>
              <a:solidFill>
                <a:srgbClr val="000000"/>
              </a:solidFill>
              <a:effectLst/>
              <a:uFillTx/>
              <a:latin typeface="Book Antiqua" pitchFamily="18" charset="0"/>
              <a:ea typeface="Helvetica Light"/>
              <a:cs typeface="Helvetica Light"/>
              <a:sym typeface="Helvetica Light"/>
            </a:endParaRPr>
          </a:p>
        </p:txBody>
      </p:sp>
      <p:sp>
        <p:nvSpPr>
          <p:cNvPr id="16" name="Ovale 15"/>
          <p:cNvSpPr>
            <a:spLocks noChangeAspect="1"/>
          </p:cNvSpPr>
          <p:nvPr/>
        </p:nvSpPr>
        <p:spPr>
          <a:xfrm>
            <a:off x="1752600" y="4648934"/>
            <a:ext cx="840645" cy="836732"/>
          </a:xfrm>
          <a:prstGeom prst="ellipse">
            <a:avLst/>
          </a:prstGeom>
          <a:solidFill>
            <a:srgbClr val="BCC6E2">
              <a:alpha val="87451"/>
            </a:srgbClr>
          </a:solidFill>
          <a:ln w="25400" cap="flat">
            <a:noFill/>
            <a:prstDash val="solid"/>
            <a:round/>
          </a:ln>
          <a:effectLst>
            <a:outerShdw blurRad="38100" dist="254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3200" b="1" dirty="0" smtClean="0">
                <a:latin typeface="Book Antiqua" pitchFamily="18" charset="0"/>
              </a:rPr>
              <a:t>2</a:t>
            </a:r>
            <a:endParaRPr lang="en-US" sz="3200" b="1" dirty="0">
              <a:latin typeface="Book Antiqua" pitchFamily="18" charset="0"/>
            </a:endParaRPr>
          </a:p>
        </p:txBody>
      </p:sp>
      <p:sp>
        <p:nvSpPr>
          <p:cNvPr id="17" name="Ovale 16"/>
          <p:cNvSpPr>
            <a:spLocks noChangeAspect="1"/>
          </p:cNvSpPr>
          <p:nvPr/>
        </p:nvSpPr>
        <p:spPr>
          <a:xfrm>
            <a:off x="1699197" y="5867400"/>
            <a:ext cx="891603" cy="836732"/>
          </a:xfrm>
          <a:prstGeom prst="ellipse">
            <a:avLst/>
          </a:prstGeom>
          <a:solidFill>
            <a:srgbClr val="BCC6E2">
              <a:alpha val="87451"/>
            </a:srgbClr>
          </a:solidFill>
          <a:ln w="25400" cap="flat">
            <a:noFill/>
            <a:prstDash val="solid"/>
            <a:round/>
          </a:ln>
          <a:effectLst>
            <a:outerShdw blurRad="38100" dist="254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3200" b="1" dirty="0" smtClean="0">
                <a:latin typeface="Book Antiqua" pitchFamily="18" charset="0"/>
              </a:rPr>
              <a:t>3</a:t>
            </a:r>
            <a:endParaRPr lang="en-US" sz="3200" b="1" dirty="0">
              <a:latin typeface="Book Antiqua"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en-US" dirty="0" smtClean="0">
                <a:solidFill>
                  <a:srgbClr val="002060"/>
                </a:solidFill>
                <a:latin typeface="Book Antiqua" panose="02040602050305030304" pitchFamily="18" charset="0"/>
              </a:rPr>
              <a:t>ICM - How does it work</a:t>
            </a:r>
            <a:r>
              <a:rPr lang="en-US" dirty="0" smtClean="0">
                <a:solidFill>
                  <a:srgbClr val="002060"/>
                </a:solidFill>
                <a:latin typeface="Book Antiqua" panose="02040602050305030304" pitchFamily="18" charset="0"/>
              </a:rPr>
              <a:t>?</a:t>
            </a:r>
            <a:endParaRPr lang="en-US"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1524000"/>
            <a:ext cx="8229600" cy="4525963"/>
          </a:xfrm>
        </p:spPr>
        <p:txBody>
          <a:bodyPr>
            <a:noAutofit/>
          </a:bodyPr>
          <a:lstStyle/>
          <a:p>
            <a:pPr>
              <a:spcAft>
                <a:spcPts val="1200"/>
              </a:spcAft>
            </a:pPr>
            <a:r>
              <a:rPr lang="en-US" sz="2800" dirty="0" smtClean="0">
                <a:solidFill>
                  <a:srgbClr val="002060"/>
                </a:solidFill>
                <a:latin typeface="Book Antiqua" panose="02040602050305030304" pitchFamily="18" charset="0"/>
              </a:rPr>
              <a:t>Managed by Erasmus+ National Agencies in Programme Countries</a:t>
            </a:r>
          </a:p>
          <a:p>
            <a:pPr>
              <a:spcAft>
                <a:spcPts val="1200"/>
              </a:spcAft>
            </a:pPr>
            <a:r>
              <a:rPr lang="en-US" sz="2800" dirty="0" smtClean="0">
                <a:solidFill>
                  <a:srgbClr val="002060"/>
                </a:solidFill>
                <a:latin typeface="Book Antiqua" panose="02040602050305030304" pitchFamily="18" charset="0"/>
              </a:rPr>
              <a:t>HEIs set up inter-institutional agreements</a:t>
            </a:r>
          </a:p>
          <a:p>
            <a:pPr>
              <a:spcAft>
                <a:spcPts val="1200"/>
              </a:spcAft>
            </a:pPr>
            <a:r>
              <a:rPr lang="en-US" sz="2800" dirty="0" smtClean="0">
                <a:solidFill>
                  <a:srgbClr val="002060"/>
                </a:solidFill>
                <a:latin typeface="Book Antiqua" panose="02040602050305030304" pitchFamily="18" charset="0"/>
              </a:rPr>
              <a:t>IIAs set the framework for sending and hosting students and staff</a:t>
            </a:r>
          </a:p>
          <a:p>
            <a:pPr>
              <a:spcAft>
                <a:spcPts val="1200"/>
              </a:spcAft>
            </a:pPr>
            <a:r>
              <a:rPr lang="en-US" sz="2800" dirty="0" smtClean="0">
                <a:solidFill>
                  <a:srgbClr val="002060"/>
                </a:solidFill>
                <a:latin typeface="Book Antiqua" panose="02040602050305030304" pitchFamily="18" charset="0"/>
              </a:rPr>
              <a:t>3 – 12 months for students </a:t>
            </a:r>
          </a:p>
          <a:p>
            <a:pPr>
              <a:spcAft>
                <a:spcPts val="1200"/>
              </a:spcAft>
            </a:pPr>
            <a:r>
              <a:rPr lang="en-US" sz="2800" dirty="0" smtClean="0">
                <a:solidFill>
                  <a:srgbClr val="002060"/>
                </a:solidFill>
                <a:latin typeface="Book Antiqua" panose="02040602050305030304" pitchFamily="18" charset="0"/>
              </a:rPr>
              <a:t>2 to 12 months for traineeships (from </a:t>
            </a:r>
            <a:r>
              <a:rPr lang="en-US" sz="2800" dirty="0" smtClean="0">
                <a:solidFill>
                  <a:srgbClr val="002060"/>
                </a:solidFill>
                <a:latin typeface="Book Antiqua" panose="02040602050305030304" pitchFamily="18" charset="0"/>
              </a:rPr>
              <a:t>2018)</a:t>
            </a:r>
            <a:endParaRPr lang="en-US" sz="2800" dirty="0" smtClean="0">
              <a:solidFill>
                <a:srgbClr val="002060"/>
              </a:solidFill>
              <a:latin typeface="Book Antiqua" panose="02040602050305030304" pitchFamily="18" charset="0"/>
            </a:endParaRPr>
          </a:p>
          <a:p>
            <a:pPr>
              <a:spcAft>
                <a:spcPts val="1200"/>
              </a:spcAft>
            </a:pPr>
            <a:r>
              <a:rPr lang="en-US" sz="2800" dirty="0" smtClean="0">
                <a:solidFill>
                  <a:srgbClr val="002060"/>
                </a:solidFill>
                <a:latin typeface="Book Antiqua" panose="02040602050305030304" pitchFamily="18" charset="0"/>
              </a:rPr>
              <a:t>1 week – 2 months for staff</a:t>
            </a:r>
          </a:p>
          <a:p>
            <a:pPr>
              <a:spcAft>
                <a:spcPts val="1200"/>
              </a:spcAft>
            </a:pPr>
            <a:r>
              <a:rPr lang="en-US" sz="2800" dirty="0" smtClean="0">
                <a:solidFill>
                  <a:srgbClr val="002060"/>
                </a:solidFill>
                <a:latin typeface="Book Antiqua" panose="02040602050305030304" pitchFamily="18" charset="0"/>
              </a:rPr>
              <a:t>STA: min. 8 hours of teaching per week</a:t>
            </a:r>
          </a:p>
          <a:p>
            <a:endParaRPr lang="en-US" sz="28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a:t>
            </a:r>
            <a:r>
              <a:rPr lang="en-US" sz="1400" dirty="0" smtClean="0">
                <a:solidFill>
                  <a:srgbClr val="002060"/>
                </a:solidFill>
                <a:latin typeface="Book Antiqua" panose="02040602050305030304" pitchFamily="18" charset="0"/>
              </a:rPr>
              <a:t>countries</a:t>
            </a:r>
            <a:endParaRPr lang="en-US"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1444</Words>
  <Application>Microsoft Office PowerPoint</Application>
  <PresentationFormat>Presentazione su schermo (4:3)</PresentationFormat>
  <Paragraphs>263</Paragraphs>
  <Slides>23</Slides>
  <Notes>5</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Office Theme</vt:lpstr>
      <vt:lpstr>Development of master curricula for natural disasters risk management in Western Balkan countries</vt:lpstr>
      <vt:lpstr>UNIME in brief</vt:lpstr>
      <vt:lpstr>UNIME Main Campuses</vt:lpstr>
      <vt:lpstr>International Networks</vt:lpstr>
      <vt:lpstr>What is Erasmus+?</vt:lpstr>
      <vt:lpstr>3 Main Key Actions</vt:lpstr>
      <vt:lpstr>Opportunities for HEIs from Partner Countries </vt:lpstr>
      <vt:lpstr>KA1 International Credit Mobility (ICM) </vt:lpstr>
      <vt:lpstr>ICM - How does it work?</vt:lpstr>
      <vt:lpstr>ICM – How to Apply</vt:lpstr>
      <vt:lpstr>ICM – Proposal Structure</vt:lpstr>
      <vt:lpstr>ICM – SOME EU DATA</vt:lpstr>
      <vt:lpstr>KA2 - CBHE: objectives</vt:lpstr>
      <vt:lpstr>KA2 – CBHE in brief</vt:lpstr>
      <vt:lpstr>Ongoing European Projects</vt:lpstr>
      <vt:lpstr>ICM – UNIME DATA</vt:lpstr>
      <vt:lpstr>ICM – UNIME DATA</vt:lpstr>
      <vt:lpstr>ICM – UNIME DATA</vt:lpstr>
      <vt:lpstr>ICM – UNIME DATA</vt:lpstr>
      <vt:lpstr>KA2 – CBHE Ongoing Projects</vt:lpstr>
      <vt:lpstr>KA2 – CBHE Ongoing Projects</vt:lpstr>
      <vt:lpstr>KA2 – CBHE Submitted Project</vt:lpstr>
      <vt:lpstr>Development of master curricula for natural disasters risk management in Western Balkan countries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Francesca</cp:lastModifiedBy>
  <cp:revision>63</cp:revision>
  <dcterms:created xsi:type="dcterms:W3CDTF">2006-08-16T00:00:00Z</dcterms:created>
  <dcterms:modified xsi:type="dcterms:W3CDTF">2018-03-05T17:06:05Z</dcterms:modified>
</cp:coreProperties>
</file>